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56" r:id="rId2"/>
    <p:sldId id="298" r:id="rId3"/>
    <p:sldId id="258" r:id="rId4"/>
    <p:sldId id="259" r:id="rId5"/>
    <p:sldId id="260" r:id="rId6"/>
    <p:sldId id="261" r:id="rId7"/>
    <p:sldId id="262" r:id="rId8"/>
    <p:sldId id="263" r:id="rId9"/>
    <p:sldId id="265" r:id="rId10"/>
    <p:sldId id="266" r:id="rId11"/>
    <p:sldId id="267" r:id="rId12"/>
    <p:sldId id="269" r:id="rId13"/>
    <p:sldId id="270" r:id="rId14"/>
    <p:sldId id="271" r:id="rId15"/>
    <p:sldId id="272" r:id="rId16"/>
    <p:sldId id="273" r:id="rId17"/>
    <p:sldId id="274" r:id="rId18"/>
    <p:sldId id="275" r:id="rId19"/>
    <p:sldId id="276" r:id="rId20"/>
    <p:sldId id="277" r:id="rId21"/>
    <p:sldId id="278" r:id="rId22"/>
    <p:sldId id="279" r:id="rId23"/>
    <p:sldId id="299" r:id="rId24"/>
    <p:sldId id="281" r:id="rId25"/>
    <p:sldId id="282" r:id="rId26"/>
    <p:sldId id="283"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315"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lorence Gauthier" initials="FG" lastIdx="12" clrIdx="0">
    <p:extLst>
      <p:ext uri="{19B8F6BF-5375-455C-9EA6-DF929625EA0E}">
        <p15:presenceInfo xmlns:p15="http://schemas.microsoft.com/office/powerpoint/2012/main" userId="S::Florence.Gauthier@partnershipagainstcancer.ca::715b7cd9-6b9e-4b0f-b478-badc5aa3681a" providerId="AD"/>
      </p:ext>
    </p:extLst>
  </p:cmAuthor>
  <p:cmAuthor id="2" name="chantal Cerdan" initials="cC" lastIdx="3" clrIdx="1">
    <p:extLst>
      <p:ext uri="{19B8F6BF-5375-455C-9EA6-DF929625EA0E}">
        <p15:presenceInfo xmlns:p15="http://schemas.microsoft.com/office/powerpoint/2012/main" userId="bf3d2fd7ba64ba15" providerId="Windows Live"/>
      </p:ext>
    </p:extLst>
  </p:cmAuthor>
  <p:cmAuthor id="3" name="Utilisateur de Microsoft Office" initials="UdMO" lastIdx="1" clrIdx="2">
    <p:extLst>
      <p:ext uri="{19B8F6BF-5375-455C-9EA6-DF929625EA0E}">
        <p15:presenceInfo xmlns:p15="http://schemas.microsoft.com/office/powerpoint/2012/main" userId="Utilisateur de Microsoft Office" providerId="None"/>
      </p:ext>
    </p:extLst>
  </p:cmAuthor>
  <p:cmAuthor id="4" name="Florence Gauthier" initials="FG [2]" lastIdx="6" clrIdx="3">
    <p:extLst>
      <p:ext uri="{19B8F6BF-5375-455C-9EA6-DF929625EA0E}">
        <p15:presenceInfo xmlns:p15="http://schemas.microsoft.com/office/powerpoint/2012/main" userId="Florence Gauthi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FF02A4-BE42-4A09-8285-798E3CE002F1}" v="2" dt="2020-08-25T19:46:56.6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812" autoAdjust="0"/>
    <p:restoredTop sz="94660"/>
  </p:normalViewPr>
  <p:slideViewPr>
    <p:cSldViewPr snapToGrid="0">
      <p:cViewPr varScale="1">
        <p:scale>
          <a:sx n="67" d="100"/>
          <a:sy n="67" d="100"/>
        </p:scale>
        <p:origin x="880" y="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berly Badovinac" userId="628638f2-a94e-4c2b-b7e7-19012596bc6f" providerId="ADAL" clId="{8BFF02A4-BE42-4A09-8285-798E3CE002F1}"/>
    <pc:docChg chg="custSel modSld">
      <pc:chgData name="Kimberly Badovinac" userId="628638f2-a94e-4c2b-b7e7-19012596bc6f" providerId="ADAL" clId="{8BFF02A4-BE42-4A09-8285-798E3CE002F1}" dt="2020-08-25T19:47:01.621" v="20" actId="1076"/>
      <pc:docMkLst>
        <pc:docMk/>
      </pc:docMkLst>
      <pc:sldChg chg="modSp mod">
        <pc:chgData name="Kimberly Badovinac" userId="628638f2-a94e-4c2b-b7e7-19012596bc6f" providerId="ADAL" clId="{8BFF02A4-BE42-4A09-8285-798E3CE002F1}" dt="2020-08-25T19:45:04.381" v="13" actId="20577"/>
        <pc:sldMkLst>
          <pc:docMk/>
          <pc:sldMk cId="1274382438" sldId="276"/>
        </pc:sldMkLst>
        <pc:spChg chg="mod">
          <ac:chgData name="Kimberly Badovinac" userId="628638f2-a94e-4c2b-b7e7-19012596bc6f" providerId="ADAL" clId="{8BFF02A4-BE42-4A09-8285-798E3CE002F1}" dt="2020-08-25T19:45:04.381" v="13" actId="20577"/>
          <ac:spMkLst>
            <pc:docMk/>
            <pc:sldMk cId="1274382438" sldId="276"/>
            <ac:spMk id="24579" creationId="{00000000-0000-0000-0000-000000000000}"/>
          </ac:spMkLst>
        </pc:spChg>
      </pc:sldChg>
      <pc:sldChg chg="delSp modSp mod">
        <pc:chgData name="Kimberly Badovinac" userId="628638f2-a94e-4c2b-b7e7-19012596bc6f" providerId="ADAL" clId="{8BFF02A4-BE42-4A09-8285-798E3CE002F1}" dt="2020-08-25T19:46:25.054" v="17" actId="1076"/>
        <pc:sldMkLst>
          <pc:docMk/>
          <pc:sldMk cId="4132256877" sldId="277"/>
        </pc:sldMkLst>
        <pc:picChg chg="del">
          <ac:chgData name="Kimberly Badovinac" userId="628638f2-a94e-4c2b-b7e7-19012596bc6f" providerId="ADAL" clId="{8BFF02A4-BE42-4A09-8285-798E3CE002F1}" dt="2020-08-25T19:45:55.414" v="14" actId="478"/>
          <ac:picMkLst>
            <pc:docMk/>
            <pc:sldMk cId="4132256877" sldId="277"/>
            <ac:picMk id="2" creationId="{033BDEEE-3A41-4870-B3BF-300A830B694F}"/>
          </ac:picMkLst>
        </pc:picChg>
        <pc:picChg chg="mod ord">
          <ac:chgData name="Kimberly Badovinac" userId="628638f2-a94e-4c2b-b7e7-19012596bc6f" providerId="ADAL" clId="{8BFF02A4-BE42-4A09-8285-798E3CE002F1}" dt="2020-08-25T19:46:25.054" v="17" actId="1076"/>
          <ac:picMkLst>
            <pc:docMk/>
            <pc:sldMk cId="4132256877" sldId="277"/>
            <ac:picMk id="4" creationId="{D93A1C25-D297-4492-B5D9-4C9AB182D581}"/>
          </ac:picMkLst>
        </pc:picChg>
      </pc:sldChg>
      <pc:sldChg chg="delSp modSp mod">
        <pc:chgData name="Kimberly Badovinac" userId="628638f2-a94e-4c2b-b7e7-19012596bc6f" providerId="ADAL" clId="{8BFF02A4-BE42-4A09-8285-798E3CE002F1}" dt="2020-08-25T19:47:01.621" v="20" actId="1076"/>
        <pc:sldMkLst>
          <pc:docMk/>
          <pc:sldMk cId="1105149995" sldId="278"/>
        </pc:sldMkLst>
        <pc:picChg chg="del">
          <ac:chgData name="Kimberly Badovinac" userId="628638f2-a94e-4c2b-b7e7-19012596bc6f" providerId="ADAL" clId="{8BFF02A4-BE42-4A09-8285-798E3CE002F1}" dt="2020-08-25T19:46:30.293" v="18" actId="478"/>
          <ac:picMkLst>
            <pc:docMk/>
            <pc:sldMk cId="1105149995" sldId="278"/>
            <ac:picMk id="2" creationId="{B4216FCD-B7B2-4606-8AED-21CDBB7F6381}"/>
          </ac:picMkLst>
        </pc:picChg>
        <pc:picChg chg="mod">
          <ac:chgData name="Kimberly Badovinac" userId="628638f2-a94e-4c2b-b7e7-19012596bc6f" providerId="ADAL" clId="{8BFF02A4-BE42-4A09-8285-798E3CE002F1}" dt="2020-08-25T19:47:01.621" v="20" actId="1076"/>
          <ac:picMkLst>
            <pc:docMk/>
            <pc:sldMk cId="1105149995" sldId="278"/>
            <ac:picMk id="4" creationId="{364CD589-D88E-4023-88C9-2590B88C1A64}"/>
          </ac:picMkLst>
        </pc:picChg>
      </pc:sldChg>
    </pc:docChg>
  </pc:docChgLst>
  <pc:docChgLst>
    <pc:chgData name="Florence Gauthier" userId="715b7cd9-6b9e-4b0f-b478-badc5aa3681a" providerId="ADAL" clId="{D0BEEF5B-EC45-4612-B87C-46D70B27BBD2}"/>
    <pc:docChg chg="undo custSel modSld">
      <pc:chgData name="Florence Gauthier" userId="715b7cd9-6b9e-4b0f-b478-badc5aa3681a" providerId="ADAL" clId="{D0BEEF5B-EC45-4612-B87C-46D70B27BBD2}" dt="2020-07-02T15:56:02.622" v="55" actId="1592"/>
      <pc:docMkLst>
        <pc:docMk/>
      </pc:docMkLst>
      <pc:sldChg chg="modSp mod">
        <pc:chgData name="Florence Gauthier" userId="715b7cd9-6b9e-4b0f-b478-badc5aa3681a" providerId="ADAL" clId="{D0BEEF5B-EC45-4612-B87C-46D70B27BBD2}" dt="2020-07-02T15:35:35.961" v="6" actId="13926"/>
        <pc:sldMkLst>
          <pc:docMk/>
          <pc:sldMk cId="2178074334" sldId="258"/>
        </pc:sldMkLst>
        <pc:spChg chg="mod">
          <ac:chgData name="Florence Gauthier" userId="715b7cd9-6b9e-4b0f-b478-badc5aa3681a" providerId="ADAL" clId="{D0BEEF5B-EC45-4612-B87C-46D70B27BBD2}" dt="2020-07-02T15:35:35.961" v="6" actId="13926"/>
          <ac:spMkLst>
            <pc:docMk/>
            <pc:sldMk cId="2178074334" sldId="258"/>
            <ac:spMk id="10244" creationId="{00000000-0000-0000-0000-000000000000}"/>
          </ac:spMkLst>
        </pc:spChg>
      </pc:sldChg>
      <pc:sldChg chg="modSp mod">
        <pc:chgData name="Florence Gauthier" userId="715b7cd9-6b9e-4b0f-b478-badc5aa3681a" providerId="ADAL" clId="{D0BEEF5B-EC45-4612-B87C-46D70B27BBD2}" dt="2020-07-02T15:35:43.427" v="9" actId="13926"/>
        <pc:sldMkLst>
          <pc:docMk/>
          <pc:sldMk cId="1347836011" sldId="259"/>
        </pc:sldMkLst>
        <pc:spChg chg="mod">
          <ac:chgData name="Florence Gauthier" userId="715b7cd9-6b9e-4b0f-b478-badc5aa3681a" providerId="ADAL" clId="{D0BEEF5B-EC45-4612-B87C-46D70B27BBD2}" dt="2020-07-02T15:35:43.427" v="9" actId="13926"/>
          <ac:spMkLst>
            <pc:docMk/>
            <pc:sldMk cId="1347836011" sldId="259"/>
            <ac:spMk id="10244" creationId="{00000000-0000-0000-0000-000000000000}"/>
          </ac:spMkLst>
        </pc:spChg>
      </pc:sldChg>
      <pc:sldChg chg="modSp mod delCm">
        <pc:chgData name="Florence Gauthier" userId="715b7cd9-6b9e-4b0f-b478-badc5aa3681a" providerId="ADAL" clId="{D0BEEF5B-EC45-4612-B87C-46D70B27BBD2}" dt="2020-07-02T15:36:20.595" v="23" actId="13926"/>
        <pc:sldMkLst>
          <pc:docMk/>
          <pc:sldMk cId="1379093182" sldId="260"/>
        </pc:sldMkLst>
        <pc:spChg chg="mod">
          <ac:chgData name="Florence Gauthier" userId="715b7cd9-6b9e-4b0f-b478-badc5aa3681a" providerId="ADAL" clId="{D0BEEF5B-EC45-4612-B87C-46D70B27BBD2}" dt="2020-07-02T15:36:20.595" v="23" actId="13926"/>
          <ac:spMkLst>
            <pc:docMk/>
            <pc:sldMk cId="1379093182" sldId="260"/>
            <ac:spMk id="2" creationId="{00000000-0000-0000-0000-000000000000}"/>
          </ac:spMkLst>
        </pc:spChg>
        <pc:spChg chg="mod">
          <ac:chgData name="Florence Gauthier" userId="715b7cd9-6b9e-4b0f-b478-badc5aa3681a" providerId="ADAL" clId="{D0BEEF5B-EC45-4612-B87C-46D70B27BBD2}" dt="2020-07-02T15:35:57.314" v="13" actId="13926"/>
          <ac:spMkLst>
            <pc:docMk/>
            <pc:sldMk cId="1379093182" sldId="260"/>
            <ac:spMk id="11269" creationId="{00000000-0000-0000-0000-000000000000}"/>
          </ac:spMkLst>
        </pc:spChg>
      </pc:sldChg>
      <pc:sldChg chg="modSp mod delCm">
        <pc:chgData name="Florence Gauthier" userId="715b7cd9-6b9e-4b0f-b478-badc5aa3681a" providerId="ADAL" clId="{D0BEEF5B-EC45-4612-B87C-46D70B27BBD2}" dt="2020-07-02T15:36:41.493" v="26" actId="1592"/>
        <pc:sldMkLst>
          <pc:docMk/>
          <pc:sldMk cId="2716638793" sldId="262"/>
        </pc:sldMkLst>
        <pc:spChg chg="mod">
          <ac:chgData name="Florence Gauthier" userId="715b7cd9-6b9e-4b0f-b478-badc5aa3681a" providerId="ADAL" clId="{D0BEEF5B-EC45-4612-B87C-46D70B27BBD2}" dt="2020-07-02T15:36:39.447" v="25" actId="13926"/>
          <ac:spMkLst>
            <pc:docMk/>
            <pc:sldMk cId="2716638793" sldId="262"/>
            <ac:spMk id="13315" creationId="{00000000-0000-0000-0000-000000000000}"/>
          </ac:spMkLst>
        </pc:spChg>
      </pc:sldChg>
      <pc:sldChg chg="modSp mod addCm delCm modCm">
        <pc:chgData name="Florence Gauthier" userId="715b7cd9-6b9e-4b0f-b478-badc5aa3681a" providerId="ADAL" clId="{D0BEEF5B-EC45-4612-B87C-46D70B27BBD2}" dt="2020-07-02T15:56:02.622" v="55" actId="1592"/>
        <pc:sldMkLst>
          <pc:docMk/>
          <pc:sldMk cId="680871420" sldId="263"/>
        </pc:sldMkLst>
        <pc:spChg chg="mod">
          <ac:chgData name="Florence Gauthier" userId="715b7cd9-6b9e-4b0f-b478-badc5aa3681a" providerId="ADAL" clId="{D0BEEF5B-EC45-4612-B87C-46D70B27BBD2}" dt="2020-07-02T15:46:18.592" v="31" actId="108"/>
          <ac:spMkLst>
            <pc:docMk/>
            <pc:sldMk cId="680871420" sldId="263"/>
            <ac:spMk id="14339" creationId="{00000000-0000-0000-0000-000000000000}"/>
          </ac:spMkLst>
        </pc:spChg>
      </pc:sldChg>
      <pc:sldChg chg="modSp mod">
        <pc:chgData name="Florence Gauthier" userId="715b7cd9-6b9e-4b0f-b478-badc5aa3681a" providerId="ADAL" clId="{D0BEEF5B-EC45-4612-B87C-46D70B27BBD2}" dt="2020-07-02T15:46:37.841" v="32" actId="108"/>
        <pc:sldMkLst>
          <pc:docMk/>
          <pc:sldMk cId="1748132958" sldId="265"/>
        </pc:sldMkLst>
        <pc:spChg chg="mod">
          <ac:chgData name="Florence Gauthier" userId="715b7cd9-6b9e-4b0f-b478-badc5aa3681a" providerId="ADAL" clId="{D0BEEF5B-EC45-4612-B87C-46D70B27BBD2}" dt="2020-07-02T15:46:37.841" v="32" actId="108"/>
          <ac:spMkLst>
            <pc:docMk/>
            <pc:sldMk cId="1748132958" sldId="265"/>
            <ac:spMk id="15363" creationId="{00000000-0000-0000-0000-000000000000}"/>
          </ac:spMkLst>
        </pc:spChg>
      </pc:sldChg>
      <pc:sldChg chg="modSp mod">
        <pc:chgData name="Florence Gauthier" userId="715b7cd9-6b9e-4b0f-b478-badc5aa3681a" providerId="ADAL" clId="{D0BEEF5B-EC45-4612-B87C-46D70B27BBD2}" dt="2020-07-02T15:49:31.804" v="54" actId="108"/>
        <pc:sldMkLst>
          <pc:docMk/>
          <pc:sldMk cId="3978934489" sldId="266"/>
        </pc:sldMkLst>
        <pc:spChg chg="mod">
          <ac:chgData name="Florence Gauthier" userId="715b7cd9-6b9e-4b0f-b478-badc5aa3681a" providerId="ADAL" clId="{D0BEEF5B-EC45-4612-B87C-46D70B27BBD2}" dt="2020-07-02T15:46:53.505" v="38" actId="108"/>
          <ac:spMkLst>
            <pc:docMk/>
            <pc:sldMk cId="3978934489" sldId="266"/>
            <ac:spMk id="2" creationId="{00000000-0000-0000-0000-000000000000}"/>
          </ac:spMkLst>
        </pc:spChg>
        <pc:graphicFrameChg chg="mod modGraphic">
          <ac:chgData name="Florence Gauthier" userId="715b7cd9-6b9e-4b0f-b478-badc5aa3681a" providerId="ADAL" clId="{D0BEEF5B-EC45-4612-B87C-46D70B27BBD2}" dt="2020-07-02T15:49:31.804" v="54" actId="108"/>
          <ac:graphicFrameMkLst>
            <pc:docMk/>
            <pc:sldMk cId="3978934489" sldId="266"/>
            <ac:graphicFrameMk id="83182" creationId="{00000000-0000-0000-0000-000000000000}"/>
          </ac:graphicFrameMkLst>
        </pc:graphicFrameChg>
      </pc:sldChg>
      <pc:sldChg chg="modSp mod delCm">
        <pc:chgData name="Florence Gauthier" userId="715b7cd9-6b9e-4b0f-b478-badc5aa3681a" providerId="ADAL" clId="{D0BEEF5B-EC45-4612-B87C-46D70B27BBD2}" dt="2020-07-02T15:47:05.216" v="40" actId="1592"/>
        <pc:sldMkLst>
          <pc:docMk/>
          <pc:sldMk cId="1808695645" sldId="269"/>
        </pc:sldMkLst>
        <pc:spChg chg="mod">
          <ac:chgData name="Florence Gauthier" userId="715b7cd9-6b9e-4b0f-b478-badc5aa3681a" providerId="ADAL" clId="{D0BEEF5B-EC45-4612-B87C-46D70B27BBD2}" dt="2020-07-02T15:47:00.263" v="39" actId="108"/>
          <ac:spMkLst>
            <pc:docMk/>
            <pc:sldMk cId="1808695645" sldId="269"/>
            <ac:spMk id="19459" creationId="{00000000-0000-0000-0000-000000000000}"/>
          </ac:spMkLst>
        </pc:spChg>
      </pc:sldChg>
      <pc:sldChg chg="modSp mod">
        <pc:chgData name="Florence Gauthier" userId="715b7cd9-6b9e-4b0f-b478-badc5aa3681a" providerId="ADAL" clId="{D0BEEF5B-EC45-4612-B87C-46D70B27BBD2}" dt="2020-07-02T15:47:27.998" v="41" actId="13926"/>
        <pc:sldMkLst>
          <pc:docMk/>
          <pc:sldMk cId="1274382438" sldId="276"/>
        </pc:sldMkLst>
        <pc:spChg chg="mod">
          <ac:chgData name="Florence Gauthier" userId="715b7cd9-6b9e-4b0f-b478-badc5aa3681a" providerId="ADAL" clId="{D0BEEF5B-EC45-4612-B87C-46D70B27BBD2}" dt="2020-07-02T15:47:27.998" v="41" actId="13926"/>
          <ac:spMkLst>
            <pc:docMk/>
            <pc:sldMk cId="1274382438" sldId="276"/>
            <ac:spMk id="24578" creationId="{00000000-0000-0000-0000-000000000000}"/>
          </ac:spMkLst>
        </pc:spChg>
      </pc:sldChg>
      <pc:sldChg chg="modSp mod delCm">
        <pc:chgData name="Florence Gauthier" userId="715b7cd9-6b9e-4b0f-b478-badc5aa3681a" providerId="ADAL" clId="{D0BEEF5B-EC45-4612-B87C-46D70B27BBD2}" dt="2020-07-02T15:47:45.394" v="45" actId="1592"/>
        <pc:sldMkLst>
          <pc:docMk/>
          <pc:sldMk cId="738930019" sldId="282"/>
        </pc:sldMkLst>
        <pc:spChg chg="mod">
          <ac:chgData name="Florence Gauthier" userId="715b7cd9-6b9e-4b0f-b478-badc5aa3681a" providerId="ADAL" clId="{D0BEEF5B-EC45-4612-B87C-46D70B27BBD2}" dt="2020-07-02T15:47:41.519" v="43" actId="108"/>
          <ac:spMkLst>
            <pc:docMk/>
            <pc:sldMk cId="738930019" sldId="282"/>
            <ac:spMk id="26627" creationId="{00000000-0000-0000-0000-000000000000}"/>
          </ac:spMkLst>
        </pc:spChg>
      </pc:sldChg>
      <pc:sldChg chg="modSp mod delCm">
        <pc:chgData name="Florence Gauthier" userId="715b7cd9-6b9e-4b0f-b478-badc5aa3681a" providerId="ADAL" clId="{D0BEEF5B-EC45-4612-B87C-46D70B27BBD2}" dt="2020-07-02T15:47:53.351" v="47" actId="1592"/>
        <pc:sldMkLst>
          <pc:docMk/>
          <pc:sldMk cId="3761248085" sldId="283"/>
        </pc:sldMkLst>
        <pc:spChg chg="mod">
          <ac:chgData name="Florence Gauthier" userId="715b7cd9-6b9e-4b0f-b478-badc5aa3681a" providerId="ADAL" clId="{D0BEEF5B-EC45-4612-B87C-46D70B27BBD2}" dt="2020-07-02T15:47:50.226" v="46" actId="108"/>
          <ac:spMkLst>
            <pc:docMk/>
            <pc:sldMk cId="3761248085" sldId="283"/>
            <ac:spMk id="26627" creationId="{00000000-0000-0000-0000-000000000000}"/>
          </ac:spMkLst>
        </pc:spChg>
      </pc:sldChg>
      <pc:sldChg chg="delCm">
        <pc:chgData name="Florence Gauthier" userId="715b7cd9-6b9e-4b0f-b478-badc5aa3681a" providerId="ADAL" clId="{D0BEEF5B-EC45-4612-B87C-46D70B27BBD2}" dt="2020-07-02T15:48:45.966" v="49" actId="1592"/>
        <pc:sldMkLst>
          <pc:docMk/>
          <pc:sldMk cId="553922426" sldId="289"/>
        </pc:sldMkLst>
      </pc:sldChg>
      <pc:sldChg chg="delCm">
        <pc:chgData name="Florence Gauthier" userId="715b7cd9-6b9e-4b0f-b478-badc5aa3681a" providerId="ADAL" clId="{D0BEEF5B-EC45-4612-B87C-46D70B27BBD2}" dt="2020-07-02T15:48:50.503" v="50" actId="1592"/>
        <pc:sldMkLst>
          <pc:docMk/>
          <pc:sldMk cId="3918709631" sldId="291"/>
        </pc:sldMkLst>
      </pc:sldChg>
      <pc:sldChg chg="delCm">
        <pc:chgData name="Florence Gauthier" userId="715b7cd9-6b9e-4b0f-b478-badc5aa3681a" providerId="ADAL" clId="{D0BEEF5B-EC45-4612-B87C-46D70B27BBD2}" dt="2020-07-02T15:48:53.513" v="51" actId="1592"/>
        <pc:sldMkLst>
          <pc:docMk/>
          <pc:sldMk cId="3002046489" sldId="292"/>
        </pc:sldMkLst>
      </pc:sldChg>
      <pc:sldChg chg="modSp mod">
        <pc:chgData name="Florence Gauthier" userId="715b7cd9-6b9e-4b0f-b478-badc5aa3681a" providerId="ADAL" clId="{D0BEEF5B-EC45-4612-B87C-46D70B27BBD2}" dt="2020-07-02T15:49:01.862" v="52" actId="108"/>
        <pc:sldMkLst>
          <pc:docMk/>
          <pc:sldMk cId="2988335637" sldId="297"/>
        </pc:sldMkLst>
        <pc:spChg chg="mod">
          <ac:chgData name="Florence Gauthier" userId="715b7cd9-6b9e-4b0f-b478-badc5aa3681a" providerId="ADAL" clId="{D0BEEF5B-EC45-4612-B87C-46D70B27BBD2}" dt="2020-07-02T15:49:01.862" v="52" actId="108"/>
          <ac:spMkLst>
            <pc:docMk/>
            <pc:sldMk cId="2988335637" sldId="297"/>
            <ac:spMk id="41987" creationId="{00000000-0000-0000-0000-000000000000}"/>
          </ac:spMkLst>
        </pc:spChg>
      </pc:sldChg>
      <pc:sldChg chg="delCm">
        <pc:chgData name="Florence Gauthier" userId="715b7cd9-6b9e-4b0f-b478-badc5aa3681a" providerId="ADAL" clId="{D0BEEF5B-EC45-4612-B87C-46D70B27BBD2}" dt="2020-07-02T15:35:16.197" v="1" actId="1592"/>
        <pc:sldMkLst>
          <pc:docMk/>
          <pc:sldMk cId="2599505047" sldId="29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987324-FABD-43C5-B1C7-DE81BA16763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76E8C61-F03B-407C-8564-48479C1DB0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2D0526-3E0B-4097-AF92-54389819E7E0}" type="datetimeFigureOut">
              <a:rPr lang="en-US" smtClean="0"/>
              <a:t>8/25/2020</a:t>
            </a:fld>
            <a:endParaRPr lang="en-US"/>
          </a:p>
        </p:txBody>
      </p:sp>
      <p:sp>
        <p:nvSpPr>
          <p:cNvPr id="4" name="Footer Placeholder 3">
            <a:extLst>
              <a:ext uri="{FF2B5EF4-FFF2-40B4-BE49-F238E27FC236}">
                <a16:creationId xmlns:a16="http://schemas.microsoft.com/office/drawing/2014/main" id="{D4FAC393-EF6A-4CF4-937A-3D8123EE5CF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D3839B4-9FED-4203-BF77-10D63392581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ABAED4-5226-41A7-BABB-BD4D1FBD1105}" type="slidenum">
              <a:rPr lang="en-US" smtClean="0"/>
              <a:t>‹#›</a:t>
            </a:fld>
            <a:endParaRPr lang="en-US"/>
          </a:p>
        </p:txBody>
      </p:sp>
    </p:spTree>
    <p:extLst>
      <p:ext uri="{BB962C8B-B14F-4D97-AF65-F5344CB8AC3E}">
        <p14:creationId xmlns:p14="http://schemas.microsoft.com/office/powerpoint/2010/main" val="2698507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BB292A-3576-404B-9A44-4EDDFD551139}" type="datetimeFigureOut">
              <a:rPr lang="en-US" smtClean="0"/>
              <a:t>8/25/2020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78302E-E18A-471D-AEE1-A9AE66957EAD}" type="slidenum">
              <a:rPr lang="en-US" smtClean="0"/>
              <a:t>‹#›</a:t>
            </a:fld>
            <a:endParaRPr lang="en-US"/>
          </a:p>
        </p:txBody>
      </p:sp>
    </p:spTree>
    <p:extLst>
      <p:ext uri="{BB962C8B-B14F-4D97-AF65-F5344CB8AC3E}">
        <p14:creationId xmlns:p14="http://schemas.microsoft.com/office/powerpoint/2010/main" val="417283013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lgn="l" rtl="0" fontAlgn="base">
              <a:spcBef>
                <a:spcPct val="0"/>
              </a:spcBef>
              <a:spcAft>
                <a:spcPct val="0"/>
              </a:spcAft>
              <a:defRPr/>
            </a:pPr>
            <a:fld id="{25645E35-6761-4AAA-9636-F3D5C12854CC}" type="slidenum">
              <a:rPr/>
              <a:pPr fontAlgn="base">
                <a:spcBef>
                  <a:spcPct val="0"/>
                </a:spcBef>
                <a:spcAft>
                  <a:spcPct val="0"/>
                </a:spcAft>
                <a:defRPr/>
              </a:pPr>
              <a:t>3</a:t>
            </a:fld>
            <a:endParaRPr lang="fr-ca"/>
          </a:p>
        </p:txBody>
      </p:sp>
      <p:sp>
        <p:nvSpPr>
          <p:cNvPr id="45059" name="Rectangle 2"/>
          <p:cNvSpPr>
            <a:spLocks noGrp="1" noRot="1" noChangeAspect="1" noChangeArrowheads="1" noTextEdit="1"/>
          </p:cNvSpPr>
          <p:nvPr>
            <p:ph type="sldImg"/>
          </p:nvPr>
        </p:nvSpPr>
        <p:spPr bwMode="auto">
          <a:xfrm>
            <a:off x="434975" y="708025"/>
            <a:ext cx="6300788" cy="3544888"/>
          </a:xfrm>
          <a:noFill/>
          <a:ln>
            <a:solidFill>
              <a:srgbClr val="000000"/>
            </a:solidFill>
            <a:miter lim="800000"/>
            <a:headEnd/>
            <a:tailEnd/>
          </a:ln>
        </p:spPr>
      </p:sp>
      <p:sp>
        <p:nvSpPr>
          <p:cNvPr id="450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gn="l" rtl="0" eaLnBrk="1" hangingPunct="1">
              <a:spcBef>
                <a:spcPct val="0"/>
              </a:spcBef>
            </a:pPr>
            <a:endParaRPr lang="fr-ca"/>
          </a:p>
        </p:txBody>
      </p:sp>
    </p:spTree>
    <p:extLst>
      <p:ext uri="{BB962C8B-B14F-4D97-AF65-F5344CB8AC3E}">
        <p14:creationId xmlns:p14="http://schemas.microsoft.com/office/powerpoint/2010/main" val="1712220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lgn="l" rtl="0" fontAlgn="base">
              <a:spcBef>
                <a:spcPct val="0"/>
              </a:spcBef>
              <a:spcAft>
                <a:spcPct val="0"/>
              </a:spcAft>
              <a:defRPr/>
            </a:pPr>
            <a:fld id="{49F11E0B-EF51-4781-B793-7DD8FDFFB0B9}" type="slidenum">
              <a:rPr/>
              <a:pPr fontAlgn="base">
                <a:spcBef>
                  <a:spcPct val="0"/>
                </a:spcBef>
                <a:spcAft>
                  <a:spcPct val="0"/>
                </a:spcAft>
                <a:defRPr/>
              </a:pPr>
              <a:t>12</a:t>
            </a:fld>
            <a:endParaRPr lang="fr-ca"/>
          </a:p>
        </p:txBody>
      </p:sp>
      <p:sp>
        <p:nvSpPr>
          <p:cNvPr id="54275" name="Rectangle 2"/>
          <p:cNvSpPr>
            <a:spLocks noGrp="1" noRot="1" noChangeAspect="1" noChangeArrowheads="1" noTextEdit="1"/>
          </p:cNvSpPr>
          <p:nvPr>
            <p:ph type="sldImg"/>
          </p:nvPr>
        </p:nvSpPr>
        <p:spPr bwMode="auto">
          <a:xfrm>
            <a:off x="434975" y="708025"/>
            <a:ext cx="6300788" cy="3544888"/>
          </a:xfrm>
          <a:noFill/>
          <a:ln>
            <a:solidFill>
              <a:srgbClr val="000000"/>
            </a:solidFill>
            <a:miter lim="800000"/>
            <a:headEnd/>
            <a:tailEnd/>
          </a:ln>
        </p:spPr>
      </p:sp>
      <p:sp>
        <p:nvSpPr>
          <p:cNvPr id="542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gn="l" rtl="0" eaLnBrk="1" hangingPunct="1">
              <a:spcBef>
                <a:spcPct val="0"/>
              </a:spcBef>
            </a:pPr>
            <a:endParaRPr lang="fr-ca"/>
          </a:p>
        </p:txBody>
      </p:sp>
    </p:spTree>
    <p:extLst>
      <p:ext uri="{BB962C8B-B14F-4D97-AF65-F5344CB8AC3E}">
        <p14:creationId xmlns:p14="http://schemas.microsoft.com/office/powerpoint/2010/main" val="920581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lgn="l" rtl="0" fontAlgn="base">
              <a:spcBef>
                <a:spcPct val="0"/>
              </a:spcBef>
              <a:spcAft>
                <a:spcPct val="0"/>
              </a:spcAft>
              <a:defRPr/>
            </a:pPr>
            <a:fld id="{49F11E0B-EF51-4781-B793-7DD8FDFFB0B9}" type="slidenum">
              <a:rPr/>
              <a:pPr fontAlgn="base">
                <a:spcBef>
                  <a:spcPct val="0"/>
                </a:spcBef>
                <a:spcAft>
                  <a:spcPct val="0"/>
                </a:spcAft>
                <a:defRPr/>
              </a:pPr>
              <a:t>13</a:t>
            </a:fld>
            <a:endParaRPr lang="fr-ca"/>
          </a:p>
        </p:txBody>
      </p:sp>
      <p:sp>
        <p:nvSpPr>
          <p:cNvPr id="54275" name="Rectangle 2"/>
          <p:cNvSpPr>
            <a:spLocks noGrp="1" noRot="1" noChangeAspect="1" noChangeArrowheads="1" noTextEdit="1"/>
          </p:cNvSpPr>
          <p:nvPr>
            <p:ph type="sldImg"/>
          </p:nvPr>
        </p:nvSpPr>
        <p:spPr bwMode="auto">
          <a:xfrm>
            <a:off x="434975" y="708025"/>
            <a:ext cx="6300788" cy="3544888"/>
          </a:xfrm>
          <a:noFill/>
          <a:ln>
            <a:solidFill>
              <a:srgbClr val="000000"/>
            </a:solidFill>
            <a:miter lim="800000"/>
            <a:headEnd/>
            <a:tailEnd/>
          </a:ln>
        </p:spPr>
      </p:sp>
      <p:sp>
        <p:nvSpPr>
          <p:cNvPr id="542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gn="l" rtl="0" eaLnBrk="1" hangingPunct="1">
              <a:spcBef>
                <a:spcPct val="0"/>
              </a:spcBef>
            </a:pPr>
            <a:endParaRPr lang="fr-ca"/>
          </a:p>
        </p:txBody>
      </p:sp>
    </p:spTree>
    <p:extLst>
      <p:ext uri="{BB962C8B-B14F-4D97-AF65-F5344CB8AC3E}">
        <p14:creationId xmlns:p14="http://schemas.microsoft.com/office/powerpoint/2010/main" val="3111215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lgn="l" rtl="0" fontAlgn="base">
              <a:spcBef>
                <a:spcPct val="0"/>
              </a:spcBef>
              <a:spcAft>
                <a:spcPct val="0"/>
              </a:spcAft>
              <a:defRPr/>
            </a:pPr>
            <a:fld id="{B80CCF00-48D1-4019-8A06-F215D6D728A5}" type="slidenum">
              <a:rPr/>
              <a:pPr fontAlgn="base">
                <a:spcBef>
                  <a:spcPct val="0"/>
                </a:spcBef>
                <a:spcAft>
                  <a:spcPct val="0"/>
                </a:spcAft>
                <a:defRPr/>
              </a:pPr>
              <a:t>16</a:t>
            </a:fld>
            <a:endParaRPr lang="fr-ca"/>
          </a:p>
        </p:txBody>
      </p:sp>
      <p:sp>
        <p:nvSpPr>
          <p:cNvPr id="55299" name="Rectangle 2"/>
          <p:cNvSpPr>
            <a:spLocks noGrp="1" noRot="1" noChangeAspect="1" noChangeArrowheads="1" noTextEdit="1"/>
          </p:cNvSpPr>
          <p:nvPr>
            <p:ph type="sldImg"/>
          </p:nvPr>
        </p:nvSpPr>
        <p:spPr bwMode="auto">
          <a:xfrm>
            <a:off x="434975" y="708025"/>
            <a:ext cx="6300788" cy="3544888"/>
          </a:xfrm>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gn="l" rtl="0" eaLnBrk="1" hangingPunct="1">
              <a:spcBef>
                <a:spcPct val="0"/>
              </a:spcBef>
            </a:pPr>
            <a:endParaRPr lang="fr-ca"/>
          </a:p>
        </p:txBody>
      </p:sp>
    </p:spTree>
    <p:extLst>
      <p:ext uri="{BB962C8B-B14F-4D97-AF65-F5344CB8AC3E}">
        <p14:creationId xmlns:p14="http://schemas.microsoft.com/office/powerpoint/2010/main" val="2433858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lgn="l" rtl="0" fontAlgn="base">
              <a:spcBef>
                <a:spcPct val="0"/>
              </a:spcBef>
              <a:spcAft>
                <a:spcPct val="0"/>
              </a:spcAft>
              <a:defRPr/>
            </a:pPr>
            <a:fld id="{EA56A708-D0A1-4228-A382-B9602341B112}" type="slidenum">
              <a:rPr/>
              <a:pPr fontAlgn="base">
                <a:spcBef>
                  <a:spcPct val="0"/>
                </a:spcBef>
                <a:spcAft>
                  <a:spcPct val="0"/>
                </a:spcAft>
                <a:defRPr/>
              </a:pPr>
              <a:t>17</a:t>
            </a:fld>
            <a:endParaRPr lang="fr-ca"/>
          </a:p>
        </p:txBody>
      </p:sp>
      <p:sp>
        <p:nvSpPr>
          <p:cNvPr id="56323" name="Rectangle 2"/>
          <p:cNvSpPr>
            <a:spLocks noGrp="1" noRot="1" noChangeAspect="1" noChangeArrowheads="1" noTextEdit="1"/>
          </p:cNvSpPr>
          <p:nvPr>
            <p:ph type="sldImg"/>
          </p:nvPr>
        </p:nvSpPr>
        <p:spPr bwMode="auto">
          <a:xfrm>
            <a:off x="434975" y="708025"/>
            <a:ext cx="6300788" cy="3544888"/>
          </a:xfrm>
          <a:noFill/>
          <a:ln>
            <a:solidFill>
              <a:srgbClr val="000000"/>
            </a:solidFill>
            <a:miter lim="800000"/>
            <a:headEnd/>
            <a:tailEnd/>
          </a:ln>
        </p:spPr>
      </p:sp>
      <p:sp>
        <p:nvSpPr>
          <p:cNvPr id="563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gn="l" rtl="0" eaLnBrk="1" hangingPunct="1">
              <a:spcBef>
                <a:spcPct val="0"/>
              </a:spcBef>
            </a:pPr>
            <a:endParaRPr lang="fr-ca"/>
          </a:p>
        </p:txBody>
      </p:sp>
    </p:spTree>
    <p:extLst>
      <p:ext uri="{BB962C8B-B14F-4D97-AF65-F5344CB8AC3E}">
        <p14:creationId xmlns:p14="http://schemas.microsoft.com/office/powerpoint/2010/main" val="47677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lgn="l" rtl="0" fontAlgn="base">
              <a:spcBef>
                <a:spcPct val="0"/>
              </a:spcBef>
              <a:spcAft>
                <a:spcPct val="0"/>
              </a:spcAft>
              <a:defRPr/>
            </a:pPr>
            <a:fld id="{D2B0EDB3-BB9A-4AA3-9589-7F1E0A3FCEA0}" type="slidenum">
              <a:rPr/>
              <a:pPr fontAlgn="base">
                <a:spcBef>
                  <a:spcPct val="0"/>
                </a:spcBef>
                <a:spcAft>
                  <a:spcPct val="0"/>
                </a:spcAft>
                <a:defRPr/>
              </a:pPr>
              <a:t>18</a:t>
            </a:fld>
            <a:endParaRPr lang="fr-ca"/>
          </a:p>
        </p:txBody>
      </p:sp>
      <p:sp>
        <p:nvSpPr>
          <p:cNvPr id="57347" name="Rectangle 2"/>
          <p:cNvSpPr>
            <a:spLocks noGrp="1" noRot="1" noChangeAspect="1" noChangeArrowheads="1" noTextEdit="1"/>
          </p:cNvSpPr>
          <p:nvPr>
            <p:ph type="sldImg"/>
          </p:nvPr>
        </p:nvSpPr>
        <p:spPr bwMode="auto">
          <a:xfrm>
            <a:off x="717550" y="1162050"/>
            <a:ext cx="5575300" cy="3136900"/>
          </a:xfrm>
          <a:noFill/>
          <a:ln>
            <a:solidFill>
              <a:srgbClr val="000000"/>
            </a:solidFill>
            <a:miter lim="800000"/>
            <a:headEnd/>
            <a:tailEnd/>
          </a:ln>
        </p:spPr>
      </p:sp>
      <p:sp>
        <p:nvSpPr>
          <p:cNvPr id="573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gn="l" rtl="0" eaLnBrk="1" hangingPunct="1">
              <a:spcBef>
                <a:spcPct val="0"/>
              </a:spcBef>
            </a:pPr>
            <a:endParaRPr lang="fr-ca"/>
          </a:p>
        </p:txBody>
      </p:sp>
    </p:spTree>
    <p:extLst>
      <p:ext uri="{BB962C8B-B14F-4D97-AF65-F5344CB8AC3E}">
        <p14:creationId xmlns:p14="http://schemas.microsoft.com/office/powerpoint/2010/main" val="2933038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lgn="l" rtl="0" fontAlgn="base">
              <a:spcBef>
                <a:spcPct val="0"/>
              </a:spcBef>
              <a:spcAft>
                <a:spcPct val="0"/>
              </a:spcAft>
              <a:defRPr/>
            </a:pPr>
            <a:fld id="{87C78451-2864-4E2B-A8EA-375665BD3987}" type="slidenum">
              <a:rPr/>
              <a:pPr fontAlgn="base">
                <a:spcBef>
                  <a:spcPct val="0"/>
                </a:spcBef>
                <a:spcAft>
                  <a:spcPct val="0"/>
                </a:spcAft>
                <a:defRPr/>
              </a:pPr>
              <a:t>19</a:t>
            </a:fld>
            <a:endParaRPr lang="fr-ca"/>
          </a:p>
        </p:txBody>
      </p:sp>
      <p:sp>
        <p:nvSpPr>
          <p:cNvPr id="58371" name="Rectangle 2"/>
          <p:cNvSpPr>
            <a:spLocks noGrp="1" noRot="1" noChangeAspect="1" noChangeArrowheads="1" noTextEdit="1"/>
          </p:cNvSpPr>
          <p:nvPr>
            <p:ph type="sldImg"/>
          </p:nvPr>
        </p:nvSpPr>
        <p:spPr bwMode="auto">
          <a:xfrm>
            <a:off x="434975" y="708025"/>
            <a:ext cx="6300788" cy="3544888"/>
          </a:xfrm>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gn="l" rtl="0" eaLnBrk="1" hangingPunct="1">
              <a:spcBef>
                <a:spcPct val="0"/>
              </a:spcBef>
            </a:pPr>
            <a:endParaRPr lang="fr-ca"/>
          </a:p>
        </p:txBody>
      </p:sp>
    </p:spTree>
    <p:extLst>
      <p:ext uri="{BB962C8B-B14F-4D97-AF65-F5344CB8AC3E}">
        <p14:creationId xmlns:p14="http://schemas.microsoft.com/office/powerpoint/2010/main" val="2979826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lgn="l" rtl="0" fontAlgn="base">
              <a:spcBef>
                <a:spcPct val="0"/>
              </a:spcBef>
              <a:spcAft>
                <a:spcPct val="0"/>
              </a:spcAft>
              <a:defRPr/>
            </a:pPr>
            <a:fld id="{9D8AE2D4-074E-4977-B1BF-A9C11710B518}" type="slidenum">
              <a:rPr/>
              <a:pPr fontAlgn="base">
                <a:spcBef>
                  <a:spcPct val="0"/>
                </a:spcBef>
                <a:spcAft>
                  <a:spcPct val="0"/>
                </a:spcAft>
                <a:defRPr/>
              </a:pPr>
              <a:t>20</a:t>
            </a:fld>
            <a:endParaRPr lang="fr-ca"/>
          </a:p>
        </p:txBody>
      </p:sp>
      <p:sp>
        <p:nvSpPr>
          <p:cNvPr id="59395" name="Rectangle 2"/>
          <p:cNvSpPr>
            <a:spLocks noGrp="1" noRot="1" noChangeAspect="1" noChangeArrowheads="1" noTextEdit="1"/>
          </p:cNvSpPr>
          <p:nvPr>
            <p:ph type="sldImg"/>
          </p:nvPr>
        </p:nvSpPr>
        <p:spPr bwMode="auto">
          <a:xfrm>
            <a:off x="434975" y="708025"/>
            <a:ext cx="6300788" cy="3544888"/>
          </a:xfrm>
          <a:noFill/>
          <a:ln>
            <a:solidFill>
              <a:srgbClr val="000000"/>
            </a:solidFill>
            <a:miter lim="800000"/>
            <a:headEnd/>
            <a:tailEnd/>
          </a:ln>
        </p:spPr>
      </p:sp>
      <p:sp>
        <p:nvSpPr>
          <p:cNvPr id="593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gn="l" rtl="0" eaLnBrk="1" hangingPunct="1">
              <a:spcBef>
                <a:spcPct val="0"/>
              </a:spcBef>
            </a:pPr>
            <a:endParaRPr lang="fr-ca"/>
          </a:p>
        </p:txBody>
      </p:sp>
    </p:spTree>
    <p:extLst>
      <p:ext uri="{BB962C8B-B14F-4D97-AF65-F5344CB8AC3E}">
        <p14:creationId xmlns:p14="http://schemas.microsoft.com/office/powerpoint/2010/main" val="31706812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lgn="l" rtl="0" fontAlgn="base">
              <a:spcBef>
                <a:spcPct val="0"/>
              </a:spcBef>
              <a:spcAft>
                <a:spcPct val="0"/>
              </a:spcAft>
              <a:defRPr/>
            </a:pPr>
            <a:fld id="{7E61ADAF-0FF1-4A70-9DE7-71A2863AB594}" type="slidenum">
              <a:rPr/>
              <a:pPr fontAlgn="base">
                <a:spcBef>
                  <a:spcPct val="0"/>
                </a:spcBef>
                <a:spcAft>
                  <a:spcPct val="0"/>
                </a:spcAft>
                <a:defRPr/>
              </a:pPr>
              <a:t>22</a:t>
            </a:fld>
            <a:endParaRPr lang="fr-ca"/>
          </a:p>
        </p:txBody>
      </p:sp>
      <p:sp>
        <p:nvSpPr>
          <p:cNvPr id="60419" name="Rectangle 2"/>
          <p:cNvSpPr>
            <a:spLocks noGrp="1" noRot="1" noChangeAspect="1" noChangeArrowheads="1" noTextEdit="1"/>
          </p:cNvSpPr>
          <p:nvPr>
            <p:ph type="sldImg"/>
          </p:nvPr>
        </p:nvSpPr>
        <p:spPr bwMode="auto">
          <a:xfrm>
            <a:off x="434975" y="708025"/>
            <a:ext cx="6300788" cy="3544888"/>
          </a:xfrm>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gn="l" rtl="0" eaLnBrk="1" hangingPunct="1">
              <a:spcBef>
                <a:spcPct val="0"/>
              </a:spcBef>
            </a:pPr>
            <a:endParaRPr lang="fr-ca">
              <a:latin typeface="Georgia" pitchFamily="18" charset="0"/>
            </a:endParaRPr>
          </a:p>
        </p:txBody>
      </p:sp>
    </p:spTree>
    <p:extLst>
      <p:ext uri="{BB962C8B-B14F-4D97-AF65-F5344CB8AC3E}">
        <p14:creationId xmlns:p14="http://schemas.microsoft.com/office/powerpoint/2010/main" val="1060377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lgn="l" rtl="0" fontAlgn="base">
              <a:spcBef>
                <a:spcPct val="0"/>
              </a:spcBef>
              <a:spcAft>
                <a:spcPct val="0"/>
              </a:spcAft>
              <a:defRPr/>
            </a:pPr>
            <a:fld id="{5659642A-0477-485E-9443-A73E004EC0E2}" type="slidenum">
              <a:rPr/>
              <a:pPr fontAlgn="base">
                <a:spcBef>
                  <a:spcPct val="0"/>
                </a:spcBef>
                <a:spcAft>
                  <a:spcPct val="0"/>
                </a:spcAft>
                <a:defRPr/>
              </a:pPr>
              <a:t>24</a:t>
            </a:fld>
            <a:endParaRPr lang="fr-ca"/>
          </a:p>
        </p:txBody>
      </p:sp>
      <p:sp>
        <p:nvSpPr>
          <p:cNvPr id="61443" name="Rectangle 2"/>
          <p:cNvSpPr>
            <a:spLocks noGrp="1" noRot="1" noChangeAspect="1" noChangeArrowheads="1" noTextEdit="1"/>
          </p:cNvSpPr>
          <p:nvPr>
            <p:ph type="sldImg"/>
          </p:nvPr>
        </p:nvSpPr>
        <p:spPr bwMode="auto">
          <a:xfrm>
            <a:off x="434975" y="708025"/>
            <a:ext cx="6300788" cy="3544888"/>
          </a:xfrm>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gn="l" rtl="0" eaLnBrk="1" hangingPunct="1">
              <a:spcBef>
                <a:spcPct val="0"/>
              </a:spcBef>
            </a:pPr>
            <a:endParaRPr lang="fr-ca"/>
          </a:p>
        </p:txBody>
      </p:sp>
    </p:spTree>
    <p:extLst>
      <p:ext uri="{BB962C8B-B14F-4D97-AF65-F5344CB8AC3E}">
        <p14:creationId xmlns:p14="http://schemas.microsoft.com/office/powerpoint/2010/main" val="186718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lgn="l" rtl="0" fontAlgn="base">
              <a:spcBef>
                <a:spcPct val="0"/>
              </a:spcBef>
              <a:spcAft>
                <a:spcPct val="0"/>
              </a:spcAft>
              <a:defRPr/>
            </a:pPr>
            <a:fld id="{7E61ADAF-0FF1-4A70-9DE7-71A2863AB594}" type="slidenum">
              <a:rPr/>
              <a:pPr fontAlgn="base">
                <a:spcBef>
                  <a:spcPct val="0"/>
                </a:spcBef>
                <a:spcAft>
                  <a:spcPct val="0"/>
                </a:spcAft>
                <a:defRPr/>
              </a:pPr>
              <a:t>25</a:t>
            </a:fld>
            <a:endParaRPr lang="fr-ca"/>
          </a:p>
        </p:txBody>
      </p:sp>
      <p:sp>
        <p:nvSpPr>
          <p:cNvPr id="60419" name="Rectangle 2"/>
          <p:cNvSpPr>
            <a:spLocks noGrp="1" noRot="1" noChangeAspect="1" noChangeArrowheads="1" noTextEdit="1"/>
          </p:cNvSpPr>
          <p:nvPr>
            <p:ph type="sldImg"/>
          </p:nvPr>
        </p:nvSpPr>
        <p:spPr bwMode="auto">
          <a:xfrm>
            <a:off x="434975" y="708025"/>
            <a:ext cx="6300788" cy="3544888"/>
          </a:xfrm>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gn="l" rtl="0" eaLnBrk="1" hangingPunct="1">
              <a:spcBef>
                <a:spcPct val="0"/>
              </a:spcBef>
            </a:pPr>
            <a:endParaRPr lang="fr-ca">
              <a:latin typeface="Georgia" pitchFamily="18" charset="0"/>
            </a:endParaRPr>
          </a:p>
        </p:txBody>
      </p:sp>
    </p:spTree>
    <p:extLst>
      <p:ext uri="{BB962C8B-B14F-4D97-AF65-F5344CB8AC3E}">
        <p14:creationId xmlns:p14="http://schemas.microsoft.com/office/powerpoint/2010/main" val="2209000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lgn="l" rtl="0" fontAlgn="base">
              <a:spcBef>
                <a:spcPct val="0"/>
              </a:spcBef>
              <a:spcAft>
                <a:spcPct val="0"/>
              </a:spcAft>
              <a:defRPr/>
            </a:pPr>
            <a:fld id="{25645E35-6761-4AAA-9636-F3D5C12854CC}" type="slidenum">
              <a:rPr/>
              <a:pPr fontAlgn="base">
                <a:spcBef>
                  <a:spcPct val="0"/>
                </a:spcBef>
                <a:spcAft>
                  <a:spcPct val="0"/>
                </a:spcAft>
                <a:defRPr/>
              </a:pPr>
              <a:t>4</a:t>
            </a:fld>
            <a:endParaRPr lang="fr-ca"/>
          </a:p>
        </p:txBody>
      </p:sp>
      <p:sp>
        <p:nvSpPr>
          <p:cNvPr id="45059" name="Rectangle 2"/>
          <p:cNvSpPr>
            <a:spLocks noGrp="1" noRot="1" noChangeAspect="1" noChangeArrowheads="1" noTextEdit="1"/>
          </p:cNvSpPr>
          <p:nvPr>
            <p:ph type="sldImg"/>
          </p:nvPr>
        </p:nvSpPr>
        <p:spPr bwMode="auto">
          <a:xfrm>
            <a:off x="434975" y="708025"/>
            <a:ext cx="6300788" cy="3544888"/>
          </a:xfrm>
          <a:noFill/>
          <a:ln>
            <a:solidFill>
              <a:srgbClr val="000000"/>
            </a:solidFill>
            <a:miter lim="800000"/>
            <a:headEnd/>
            <a:tailEnd/>
          </a:ln>
        </p:spPr>
      </p:sp>
      <p:sp>
        <p:nvSpPr>
          <p:cNvPr id="450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gn="l" rtl="0" eaLnBrk="1" hangingPunct="1">
              <a:spcBef>
                <a:spcPct val="0"/>
              </a:spcBef>
            </a:pPr>
            <a:endParaRPr lang="fr-ca"/>
          </a:p>
        </p:txBody>
      </p:sp>
    </p:spTree>
    <p:extLst>
      <p:ext uri="{BB962C8B-B14F-4D97-AF65-F5344CB8AC3E}">
        <p14:creationId xmlns:p14="http://schemas.microsoft.com/office/powerpoint/2010/main" val="10016890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lgn="l" rtl="0" fontAlgn="base">
              <a:spcBef>
                <a:spcPct val="0"/>
              </a:spcBef>
              <a:spcAft>
                <a:spcPct val="0"/>
              </a:spcAft>
              <a:defRPr/>
            </a:pPr>
            <a:fld id="{7E61ADAF-0FF1-4A70-9DE7-71A2863AB594}" type="slidenum">
              <a:rPr/>
              <a:pPr fontAlgn="base">
                <a:spcBef>
                  <a:spcPct val="0"/>
                </a:spcBef>
                <a:spcAft>
                  <a:spcPct val="0"/>
                </a:spcAft>
                <a:defRPr/>
              </a:pPr>
              <a:t>26</a:t>
            </a:fld>
            <a:endParaRPr lang="fr-ca"/>
          </a:p>
        </p:txBody>
      </p:sp>
      <p:sp>
        <p:nvSpPr>
          <p:cNvPr id="60419" name="Rectangle 2"/>
          <p:cNvSpPr>
            <a:spLocks noGrp="1" noRot="1" noChangeAspect="1" noChangeArrowheads="1" noTextEdit="1"/>
          </p:cNvSpPr>
          <p:nvPr>
            <p:ph type="sldImg"/>
          </p:nvPr>
        </p:nvSpPr>
        <p:spPr bwMode="auto">
          <a:xfrm>
            <a:off x="434975" y="708025"/>
            <a:ext cx="6300788" cy="3544888"/>
          </a:xfrm>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gn="l" rtl="0" eaLnBrk="1" hangingPunct="1">
              <a:spcBef>
                <a:spcPct val="0"/>
              </a:spcBef>
            </a:pPr>
            <a:endParaRPr lang="fr-ca">
              <a:latin typeface="Georgia" pitchFamily="18" charset="0"/>
            </a:endParaRPr>
          </a:p>
        </p:txBody>
      </p:sp>
    </p:spTree>
    <p:extLst>
      <p:ext uri="{BB962C8B-B14F-4D97-AF65-F5344CB8AC3E}">
        <p14:creationId xmlns:p14="http://schemas.microsoft.com/office/powerpoint/2010/main" val="23809419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lgn="l" rtl="0" fontAlgn="base">
              <a:spcBef>
                <a:spcPct val="0"/>
              </a:spcBef>
              <a:spcAft>
                <a:spcPct val="0"/>
              </a:spcAft>
              <a:defRPr/>
            </a:pPr>
            <a:fld id="{759EE680-2FFA-4726-AC78-D2985FDC0534}" type="slidenum">
              <a:rPr/>
              <a:pPr fontAlgn="base">
                <a:spcBef>
                  <a:spcPct val="0"/>
                </a:spcBef>
                <a:spcAft>
                  <a:spcPct val="0"/>
                </a:spcAft>
                <a:defRPr/>
              </a:pPr>
              <a:t>27</a:t>
            </a:fld>
            <a:endParaRPr lang="fr-ca"/>
          </a:p>
        </p:txBody>
      </p:sp>
      <p:sp>
        <p:nvSpPr>
          <p:cNvPr id="64515" name="Rectangle 2"/>
          <p:cNvSpPr>
            <a:spLocks noGrp="1" noRot="1" noChangeAspect="1" noChangeArrowheads="1" noTextEdit="1"/>
          </p:cNvSpPr>
          <p:nvPr>
            <p:ph type="sldImg"/>
          </p:nvPr>
        </p:nvSpPr>
        <p:spPr bwMode="auto">
          <a:xfrm>
            <a:off x="434975" y="708025"/>
            <a:ext cx="6300788" cy="3544888"/>
          </a:xfrm>
          <a:noFill/>
          <a:ln>
            <a:solidFill>
              <a:srgbClr val="000000"/>
            </a:solidFill>
            <a:miter lim="800000"/>
            <a:headEnd/>
            <a:tailEnd/>
          </a:ln>
        </p:spPr>
      </p:sp>
      <p:sp>
        <p:nvSpPr>
          <p:cNvPr id="645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gn="l" rtl="0" eaLnBrk="1" hangingPunct="1">
              <a:spcBef>
                <a:spcPct val="0"/>
              </a:spcBef>
            </a:pPr>
            <a:endParaRPr lang="fr-ca"/>
          </a:p>
        </p:txBody>
      </p:sp>
    </p:spTree>
    <p:extLst>
      <p:ext uri="{BB962C8B-B14F-4D97-AF65-F5344CB8AC3E}">
        <p14:creationId xmlns:p14="http://schemas.microsoft.com/office/powerpoint/2010/main" val="27833311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lgn="l" rtl="0" fontAlgn="base">
              <a:spcBef>
                <a:spcPct val="0"/>
              </a:spcBef>
              <a:spcAft>
                <a:spcPct val="0"/>
              </a:spcAft>
              <a:defRPr/>
            </a:pPr>
            <a:fld id="{19E1D896-A66C-4CFC-AFB5-287DCB4B0F19}" type="slidenum">
              <a:rPr/>
              <a:pPr fontAlgn="base">
                <a:spcBef>
                  <a:spcPct val="0"/>
                </a:spcBef>
                <a:spcAft>
                  <a:spcPct val="0"/>
                </a:spcAft>
                <a:defRPr/>
              </a:pPr>
              <a:t>28</a:t>
            </a:fld>
            <a:endParaRPr lang="fr-ca"/>
          </a:p>
        </p:txBody>
      </p:sp>
      <p:sp>
        <p:nvSpPr>
          <p:cNvPr id="65539" name="Rectangle 2"/>
          <p:cNvSpPr>
            <a:spLocks noGrp="1" noRot="1" noChangeAspect="1" noChangeArrowheads="1" noTextEdit="1"/>
          </p:cNvSpPr>
          <p:nvPr>
            <p:ph type="sldImg"/>
          </p:nvPr>
        </p:nvSpPr>
        <p:spPr bwMode="auto">
          <a:xfrm>
            <a:off x="434975" y="708025"/>
            <a:ext cx="6300788" cy="3544888"/>
          </a:xfrm>
          <a:noFill/>
          <a:ln>
            <a:solidFill>
              <a:srgbClr val="000000"/>
            </a:solidFill>
            <a:miter lim="800000"/>
            <a:headEnd/>
            <a:tailEnd/>
          </a:ln>
        </p:spPr>
      </p:sp>
      <p:sp>
        <p:nvSpPr>
          <p:cNvPr id="655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gn="l" rtl="0" eaLnBrk="1" hangingPunct="1">
              <a:spcBef>
                <a:spcPct val="0"/>
              </a:spcBef>
            </a:pPr>
            <a:endParaRPr lang="fr-ca"/>
          </a:p>
        </p:txBody>
      </p:sp>
    </p:spTree>
    <p:extLst>
      <p:ext uri="{BB962C8B-B14F-4D97-AF65-F5344CB8AC3E}">
        <p14:creationId xmlns:p14="http://schemas.microsoft.com/office/powerpoint/2010/main" val="26480093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lgn="l" rtl="0" fontAlgn="base">
              <a:spcBef>
                <a:spcPct val="0"/>
              </a:spcBef>
              <a:spcAft>
                <a:spcPct val="0"/>
              </a:spcAft>
              <a:defRPr/>
            </a:pPr>
            <a:fld id="{BDAFA4B1-EB27-4002-97AC-399596945F94}" type="slidenum">
              <a:rPr/>
              <a:pPr fontAlgn="base">
                <a:spcBef>
                  <a:spcPct val="0"/>
                </a:spcBef>
                <a:spcAft>
                  <a:spcPct val="0"/>
                </a:spcAft>
                <a:defRPr/>
              </a:pPr>
              <a:t>31</a:t>
            </a:fld>
            <a:endParaRPr lang="fr-ca"/>
          </a:p>
        </p:txBody>
      </p:sp>
      <p:sp>
        <p:nvSpPr>
          <p:cNvPr id="66563" name="Rectangle 2"/>
          <p:cNvSpPr>
            <a:spLocks noGrp="1" noRot="1" noChangeAspect="1" noChangeArrowheads="1" noTextEdit="1"/>
          </p:cNvSpPr>
          <p:nvPr>
            <p:ph type="sldImg"/>
          </p:nvPr>
        </p:nvSpPr>
        <p:spPr bwMode="auto">
          <a:xfrm>
            <a:off x="434975" y="708025"/>
            <a:ext cx="6300788" cy="3544888"/>
          </a:xfrm>
          <a:noFill/>
          <a:ln>
            <a:solidFill>
              <a:srgbClr val="000000"/>
            </a:solidFill>
            <a:miter lim="800000"/>
            <a:headEnd/>
            <a:tailEnd/>
          </a:ln>
        </p:spPr>
      </p:sp>
      <p:sp>
        <p:nvSpPr>
          <p:cNvPr id="665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gn="l" rtl="0" eaLnBrk="1" hangingPunct="1">
              <a:spcBef>
                <a:spcPct val="0"/>
              </a:spcBef>
            </a:pPr>
            <a:endParaRPr lang="fr-ca"/>
          </a:p>
        </p:txBody>
      </p:sp>
    </p:spTree>
    <p:extLst>
      <p:ext uri="{BB962C8B-B14F-4D97-AF65-F5344CB8AC3E}">
        <p14:creationId xmlns:p14="http://schemas.microsoft.com/office/powerpoint/2010/main" val="13844546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lgn="l" rtl="0" fontAlgn="base">
              <a:spcBef>
                <a:spcPct val="0"/>
              </a:spcBef>
              <a:spcAft>
                <a:spcPct val="0"/>
              </a:spcAft>
              <a:defRPr/>
            </a:pPr>
            <a:fld id="{4CF3A224-ABD1-420F-B5D7-03F411D3319D}" type="slidenum">
              <a:rPr/>
              <a:pPr fontAlgn="base">
                <a:spcBef>
                  <a:spcPct val="0"/>
                </a:spcBef>
                <a:spcAft>
                  <a:spcPct val="0"/>
                </a:spcAft>
                <a:defRPr/>
              </a:pPr>
              <a:t>33</a:t>
            </a:fld>
            <a:endParaRPr lang="fr-ca"/>
          </a:p>
        </p:txBody>
      </p:sp>
      <p:sp>
        <p:nvSpPr>
          <p:cNvPr id="67587" name="Rectangle 2"/>
          <p:cNvSpPr>
            <a:spLocks noGrp="1" noRot="1" noChangeAspect="1" noChangeArrowheads="1" noTextEdit="1"/>
          </p:cNvSpPr>
          <p:nvPr>
            <p:ph type="sldImg"/>
          </p:nvPr>
        </p:nvSpPr>
        <p:spPr bwMode="auto">
          <a:xfrm>
            <a:off x="434975" y="708025"/>
            <a:ext cx="6300788" cy="3544888"/>
          </a:xfrm>
          <a:noFill/>
          <a:ln>
            <a:solidFill>
              <a:srgbClr val="000000"/>
            </a:solidFill>
            <a:miter lim="800000"/>
            <a:headEnd/>
            <a:tailEnd/>
          </a:ln>
        </p:spPr>
      </p:sp>
      <p:sp>
        <p:nvSpPr>
          <p:cNvPr id="675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gn="l" rtl="0" eaLnBrk="1" hangingPunct="1">
              <a:spcBef>
                <a:spcPct val="0"/>
              </a:spcBef>
            </a:pPr>
            <a:endParaRPr lang="fr-ca"/>
          </a:p>
        </p:txBody>
      </p:sp>
    </p:spTree>
    <p:extLst>
      <p:ext uri="{BB962C8B-B14F-4D97-AF65-F5344CB8AC3E}">
        <p14:creationId xmlns:p14="http://schemas.microsoft.com/office/powerpoint/2010/main" val="29190952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lgn="l" rtl="0" fontAlgn="base">
              <a:spcBef>
                <a:spcPct val="0"/>
              </a:spcBef>
              <a:spcAft>
                <a:spcPct val="0"/>
              </a:spcAft>
              <a:defRPr/>
            </a:pPr>
            <a:fld id="{E26806D6-254F-445E-AB51-52EC507380EA}" type="slidenum">
              <a:rPr/>
              <a:pPr fontAlgn="base">
                <a:spcBef>
                  <a:spcPct val="0"/>
                </a:spcBef>
                <a:spcAft>
                  <a:spcPct val="0"/>
                </a:spcAft>
                <a:defRPr/>
              </a:pPr>
              <a:t>34</a:t>
            </a:fld>
            <a:endParaRPr lang="fr-ca"/>
          </a:p>
        </p:txBody>
      </p:sp>
      <p:sp>
        <p:nvSpPr>
          <p:cNvPr id="68611" name="Rectangle 2"/>
          <p:cNvSpPr>
            <a:spLocks noGrp="1" noRot="1" noChangeAspect="1" noChangeArrowheads="1" noTextEdit="1"/>
          </p:cNvSpPr>
          <p:nvPr>
            <p:ph type="sldImg"/>
          </p:nvPr>
        </p:nvSpPr>
        <p:spPr bwMode="auto">
          <a:xfrm>
            <a:off x="434975" y="708025"/>
            <a:ext cx="6300788" cy="3544888"/>
          </a:xfrm>
          <a:noFill/>
          <a:ln>
            <a:solidFill>
              <a:srgbClr val="000000"/>
            </a:solidFill>
            <a:miter lim="800000"/>
            <a:headEnd/>
            <a:tailEnd/>
          </a:ln>
        </p:spPr>
      </p:sp>
      <p:sp>
        <p:nvSpPr>
          <p:cNvPr id="686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gn="l" rtl="0" eaLnBrk="1" hangingPunct="1">
              <a:spcBef>
                <a:spcPct val="0"/>
              </a:spcBef>
            </a:pPr>
            <a:endParaRPr lang="fr-ca"/>
          </a:p>
        </p:txBody>
      </p:sp>
    </p:spTree>
    <p:extLst>
      <p:ext uri="{BB962C8B-B14F-4D97-AF65-F5344CB8AC3E}">
        <p14:creationId xmlns:p14="http://schemas.microsoft.com/office/powerpoint/2010/main" val="33928146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lgn="l" rtl="0" fontAlgn="base">
              <a:spcBef>
                <a:spcPct val="0"/>
              </a:spcBef>
              <a:spcAft>
                <a:spcPct val="0"/>
              </a:spcAft>
              <a:defRPr/>
            </a:pPr>
            <a:fld id="{6963309A-0872-46CD-A83D-B55999F7207D}" type="slidenum">
              <a:rPr/>
              <a:pPr fontAlgn="base">
                <a:spcBef>
                  <a:spcPct val="0"/>
                </a:spcBef>
                <a:spcAft>
                  <a:spcPct val="0"/>
                </a:spcAft>
                <a:defRPr/>
              </a:pPr>
              <a:t>37</a:t>
            </a:fld>
            <a:endParaRPr lang="fr-ca"/>
          </a:p>
        </p:txBody>
      </p:sp>
      <p:sp>
        <p:nvSpPr>
          <p:cNvPr id="69635" name="Rectangle 2"/>
          <p:cNvSpPr>
            <a:spLocks noGrp="1" noRot="1" noChangeAspect="1" noChangeArrowheads="1" noTextEdit="1"/>
          </p:cNvSpPr>
          <p:nvPr>
            <p:ph type="sldImg"/>
          </p:nvPr>
        </p:nvSpPr>
        <p:spPr bwMode="auto">
          <a:xfrm>
            <a:off x="434975" y="708025"/>
            <a:ext cx="6300788" cy="3544888"/>
          </a:xfrm>
          <a:noFill/>
          <a:ln>
            <a:solidFill>
              <a:srgbClr val="000000"/>
            </a:solidFill>
            <a:miter lim="800000"/>
            <a:headEnd/>
            <a:tailEnd/>
          </a:ln>
        </p:spPr>
      </p:sp>
      <p:sp>
        <p:nvSpPr>
          <p:cNvPr id="696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gn="l" rtl="0" eaLnBrk="1" hangingPunct="1">
              <a:spcBef>
                <a:spcPct val="0"/>
              </a:spcBef>
            </a:pPr>
            <a:endParaRPr lang="fr-ca"/>
          </a:p>
        </p:txBody>
      </p:sp>
    </p:spTree>
    <p:extLst>
      <p:ext uri="{BB962C8B-B14F-4D97-AF65-F5344CB8AC3E}">
        <p14:creationId xmlns:p14="http://schemas.microsoft.com/office/powerpoint/2010/main" val="6173797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lgn="l" rtl="0" fontAlgn="base">
              <a:spcBef>
                <a:spcPct val="0"/>
              </a:spcBef>
              <a:spcAft>
                <a:spcPct val="0"/>
              </a:spcAft>
              <a:defRPr/>
            </a:pPr>
            <a:fld id="{064D7613-44B3-48A7-B4B7-E745302CFA4B}" type="slidenum">
              <a:rPr/>
              <a:pPr fontAlgn="base">
                <a:spcBef>
                  <a:spcPct val="0"/>
                </a:spcBef>
                <a:spcAft>
                  <a:spcPct val="0"/>
                </a:spcAft>
                <a:defRPr/>
              </a:pPr>
              <a:t>39</a:t>
            </a:fld>
            <a:endParaRPr lang="fr-ca"/>
          </a:p>
        </p:txBody>
      </p:sp>
      <p:sp>
        <p:nvSpPr>
          <p:cNvPr id="70659" name="Rectangle 2"/>
          <p:cNvSpPr>
            <a:spLocks noGrp="1" noRot="1" noChangeAspect="1" noChangeArrowheads="1" noTextEdit="1"/>
          </p:cNvSpPr>
          <p:nvPr>
            <p:ph type="sldImg"/>
          </p:nvPr>
        </p:nvSpPr>
        <p:spPr bwMode="auto">
          <a:xfrm>
            <a:off x="434975" y="708025"/>
            <a:ext cx="6300788" cy="3544888"/>
          </a:xfrm>
          <a:noFill/>
          <a:ln>
            <a:solidFill>
              <a:srgbClr val="000000"/>
            </a:solidFill>
            <a:miter lim="800000"/>
            <a:headEnd/>
            <a:tailEnd/>
          </a:ln>
        </p:spPr>
      </p:sp>
      <p:sp>
        <p:nvSpPr>
          <p:cNvPr id="706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gn="l" rtl="0" eaLnBrk="1" hangingPunct="1">
              <a:spcBef>
                <a:spcPct val="0"/>
              </a:spcBef>
            </a:pPr>
            <a:endParaRPr lang="fr-ca"/>
          </a:p>
        </p:txBody>
      </p:sp>
    </p:spTree>
    <p:extLst>
      <p:ext uri="{BB962C8B-B14F-4D97-AF65-F5344CB8AC3E}">
        <p14:creationId xmlns:p14="http://schemas.microsoft.com/office/powerpoint/2010/main" val="4160083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lgn="l" rtl="0" fontAlgn="base">
              <a:spcBef>
                <a:spcPct val="0"/>
              </a:spcBef>
              <a:spcAft>
                <a:spcPct val="0"/>
              </a:spcAft>
              <a:defRPr/>
            </a:pPr>
            <a:fld id="{A78243E2-BD2D-4F81-8377-7DCE1B072DC9}" type="slidenum">
              <a:rPr/>
              <a:pPr fontAlgn="base">
                <a:spcBef>
                  <a:spcPct val="0"/>
                </a:spcBef>
                <a:spcAft>
                  <a:spcPct val="0"/>
                </a:spcAft>
                <a:defRPr/>
              </a:pPr>
              <a:t>5</a:t>
            </a:fld>
            <a:endParaRPr lang="fr-ca"/>
          </a:p>
        </p:txBody>
      </p:sp>
      <p:sp>
        <p:nvSpPr>
          <p:cNvPr id="46083" name="Rectangle 2"/>
          <p:cNvSpPr>
            <a:spLocks noGrp="1" noRot="1" noChangeAspect="1" noChangeArrowheads="1" noTextEdit="1"/>
          </p:cNvSpPr>
          <p:nvPr>
            <p:ph type="sldImg"/>
          </p:nvPr>
        </p:nvSpPr>
        <p:spPr bwMode="auto">
          <a:xfrm>
            <a:off x="434975" y="708025"/>
            <a:ext cx="6300788" cy="3544888"/>
          </a:xfrm>
          <a:noFill/>
          <a:ln>
            <a:solidFill>
              <a:srgbClr val="000000"/>
            </a:solidFill>
            <a:miter lim="800000"/>
            <a:headEnd/>
            <a:tailEnd/>
          </a:ln>
        </p:spPr>
      </p:sp>
      <p:sp>
        <p:nvSpPr>
          <p:cNvPr id="460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gn="l" rtl="0" eaLnBrk="1" hangingPunct="1">
              <a:spcBef>
                <a:spcPct val="0"/>
              </a:spcBef>
            </a:pPr>
            <a:endParaRPr lang="fr-ca"/>
          </a:p>
        </p:txBody>
      </p:sp>
    </p:spTree>
    <p:extLst>
      <p:ext uri="{BB962C8B-B14F-4D97-AF65-F5344CB8AC3E}">
        <p14:creationId xmlns:p14="http://schemas.microsoft.com/office/powerpoint/2010/main" val="2139339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lgn="l" rtl="0" fontAlgn="base">
              <a:spcBef>
                <a:spcPct val="0"/>
              </a:spcBef>
              <a:spcAft>
                <a:spcPct val="0"/>
              </a:spcAft>
              <a:defRPr/>
            </a:pPr>
            <a:fld id="{CEC14B1E-E4FD-4B7B-9622-167D7B614AAB}" type="slidenum">
              <a:rPr/>
              <a:pPr fontAlgn="base">
                <a:spcBef>
                  <a:spcPct val="0"/>
                </a:spcBef>
                <a:spcAft>
                  <a:spcPct val="0"/>
                </a:spcAft>
                <a:defRPr/>
              </a:pPr>
              <a:t>6</a:t>
            </a:fld>
            <a:endParaRPr lang="fr-ca"/>
          </a:p>
        </p:txBody>
      </p:sp>
      <p:sp>
        <p:nvSpPr>
          <p:cNvPr id="47107" name="Rectangle 2"/>
          <p:cNvSpPr>
            <a:spLocks noGrp="1" noRot="1" noChangeAspect="1" noChangeArrowheads="1" noTextEdit="1"/>
          </p:cNvSpPr>
          <p:nvPr>
            <p:ph type="sldImg"/>
          </p:nvPr>
        </p:nvSpPr>
        <p:spPr bwMode="auto">
          <a:xfrm>
            <a:off x="434975" y="708025"/>
            <a:ext cx="6300788" cy="3544888"/>
          </a:xfrm>
          <a:noFill/>
          <a:ln>
            <a:solidFill>
              <a:srgbClr val="000000"/>
            </a:solidFill>
            <a:miter lim="800000"/>
            <a:headEnd/>
            <a:tailEnd/>
          </a:ln>
        </p:spPr>
      </p:sp>
      <p:sp>
        <p:nvSpPr>
          <p:cNvPr id="471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gn="l" rtl="0" eaLnBrk="1" hangingPunct="1">
              <a:spcBef>
                <a:spcPct val="0"/>
              </a:spcBef>
            </a:pPr>
            <a:endParaRPr lang="fr-ca"/>
          </a:p>
        </p:txBody>
      </p:sp>
    </p:spTree>
    <p:extLst>
      <p:ext uri="{BB962C8B-B14F-4D97-AF65-F5344CB8AC3E}">
        <p14:creationId xmlns:p14="http://schemas.microsoft.com/office/powerpoint/2010/main" val="333758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lgn="l" rtl="0" fontAlgn="base">
              <a:spcBef>
                <a:spcPct val="0"/>
              </a:spcBef>
              <a:spcAft>
                <a:spcPct val="0"/>
              </a:spcAft>
              <a:defRPr/>
            </a:pPr>
            <a:fld id="{51C74E60-7828-4E22-9C85-15E021A1A66A}" type="slidenum">
              <a:rPr/>
              <a:pPr fontAlgn="base">
                <a:spcBef>
                  <a:spcPct val="0"/>
                </a:spcBef>
                <a:spcAft>
                  <a:spcPct val="0"/>
                </a:spcAft>
                <a:defRPr/>
              </a:pPr>
              <a:t>7</a:t>
            </a:fld>
            <a:endParaRPr lang="fr-ca"/>
          </a:p>
        </p:txBody>
      </p:sp>
      <p:sp>
        <p:nvSpPr>
          <p:cNvPr id="48131" name="Rectangle 2"/>
          <p:cNvSpPr>
            <a:spLocks noGrp="1" noRot="1" noChangeAspect="1" noChangeArrowheads="1" noTextEdit="1"/>
          </p:cNvSpPr>
          <p:nvPr>
            <p:ph type="sldImg"/>
          </p:nvPr>
        </p:nvSpPr>
        <p:spPr bwMode="auto">
          <a:xfrm>
            <a:off x="434975" y="709613"/>
            <a:ext cx="6299200" cy="3543300"/>
          </a:xfrm>
          <a:noFill/>
          <a:ln>
            <a:solidFill>
              <a:srgbClr val="000000"/>
            </a:solidFill>
            <a:miter lim="800000"/>
            <a:headEnd/>
            <a:tailEnd/>
          </a:ln>
        </p:spPr>
      </p:sp>
      <p:sp>
        <p:nvSpPr>
          <p:cNvPr id="48132" name="Rectangle 3"/>
          <p:cNvSpPr>
            <a:spLocks noGrp="1" noChangeArrowheads="1"/>
          </p:cNvSpPr>
          <p:nvPr>
            <p:ph type="body" idx="1"/>
          </p:nvPr>
        </p:nvSpPr>
        <p:spPr bwMode="auto">
          <a:xfrm>
            <a:off x="717269" y="4488418"/>
            <a:ext cx="5731651" cy="4252780"/>
          </a:xfrm>
          <a:noFill/>
        </p:spPr>
        <p:txBody>
          <a:bodyPr wrap="square" numCol="1" anchor="t" anchorCtr="0" compatLnSpc="1">
            <a:prstTxWarp prst="textNoShape">
              <a:avLst/>
            </a:prstTxWarp>
          </a:bodyPr>
          <a:lstStyle/>
          <a:p>
            <a:pPr algn="l" rtl="0" eaLnBrk="1" hangingPunct="1">
              <a:spcBef>
                <a:spcPct val="0"/>
              </a:spcBef>
            </a:pPr>
            <a:endParaRPr lang="fr-ca">
              <a:latin typeface="Georgia" pitchFamily="18" charset="0"/>
            </a:endParaRPr>
          </a:p>
        </p:txBody>
      </p:sp>
    </p:spTree>
    <p:extLst>
      <p:ext uri="{BB962C8B-B14F-4D97-AF65-F5344CB8AC3E}">
        <p14:creationId xmlns:p14="http://schemas.microsoft.com/office/powerpoint/2010/main" val="1215279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lgn="l" rtl="0" fontAlgn="base">
              <a:spcBef>
                <a:spcPct val="0"/>
              </a:spcBef>
              <a:spcAft>
                <a:spcPct val="0"/>
              </a:spcAft>
              <a:defRPr/>
            </a:pPr>
            <a:fld id="{272174FB-85C2-4F82-B328-55C71D8A7230}" type="slidenum">
              <a:rPr/>
              <a:pPr fontAlgn="base">
                <a:spcBef>
                  <a:spcPct val="0"/>
                </a:spcBef>
                <a:spcAft>
                  <a:spcPct val="0"/>
                </a:spcAft>
                <a:defRPr/>
              </a:pPr>
              <a:t>8</a:t>
            </a:fld>
            <a:endParaRPr lang="fr-ca"/>
          </a:p>
        </p:txBody>
      </p:sp>
      <p:sp>
        <p:nvSpPr>
          <p:cNvPr id="49155" name="Rectangle 2"/>
          <p:cNvSpPr>
            <a:spLocks noGrp="1" noRot="1" noChangeAspect="1" noChangeArrowheads="1" noTextEdit="1"/>
          </p:cNvSpPr>
          <p:nvPr>
            <p:ph type="sldImg"/>
          </p:nvPr>
        </p:nvSpPr>
        <p:spPr bwMode="auto">
          <a:xfrm>
            <a:off x="434975" y="709613"/>
            <a:ext cx="6299200" cy="3543300"/>
          </a:xfrm>
          <a:noFill/>
          <a:ln>
            <a:solidFill>
              <a:srgbClr val="000000"/>
            </a:solidFill>
            <a:miter lim="800000"/>
            <a:headEnd/>
            <a:tailEnd/>
          </a:ln>
        </p:spPr>
      </p:sp>
      <p:sp>
        <p:nvSpPr>
          <p:cNvPr id="49156" name="Rectangle 3"/>
          <p:cNvSpPr>
            <a:spLocks noGrp="1" noChangeArrowheads="1"/>
          </p:cNvSpPr>
          <p:nvPr>
            <p:ph type="body" idx="1"/>
          </p:nvPr>
        </p:nvSpPr>
        <p:spPr bwMode="auto">
          <a:xfrm>
            <a:off x="717269" y="4488418"/>
            <a:ext cx="5731651" cy="4252780"/>
          </a:xfrm>
          <a:noFill/>
        </p:spPr>
        <p:txBody>
          <a:bodyPr wrap="square" numCol="1" anchor="t" anchorCtr="0" compatLnSpc="1">
            <a:prstTxWarp prst="textNoShape">
              <a:avLst/>
            </a:prstTxWarp>
          </a:bodyPr>
          <a:lstStyle/>
          <a:p>
            <a:pPr algn="l" rtl="0" eaLnBrk="1" hangingPunct="1">
              <a:spcBef>
                <a:spcPct val="0"/>
              </a:spcBef>
            </a:pPr>
            <a:endParaRPr lang="fr-ca">
              <a:latin typeface="Georgia" pitchFamily="18" charset="0"/>
            </a:endParaRPr>
          </a:p>
        </p:txBody>
      </p:sp>
    </p:spTree>
    <p:extLst>
      <p:ext uri="{BB962C8B-B14F-4D97-AF65-F5344CB8AC3E}">
        <p14:creationId xmlns:p14="http://schemas.microsoft.com/office/powerpoint/2010/main" val="1675989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lgn="l" rtl="0" fontAlgn="base">
              <a:spcBef>
                <a:spcPct val="0"/>
              </a:spcBef>
              <a:spcAft>
                <a:spcPct val="0"/>
              </a:spcAft>
              <a:defRPr/>
            </a:pPr>
            <a:fld id="{00B8B6EB-87A0-454C-A1ED-95689F208337}" type="slidenum">
              <a:rPr/>
              <a:pPr fontAlgn="base">
                <a:spcBef>
                  <a:spcPct val="0"/>
                </a:spcBef>
                <a:spcAft>
                  <a:spcPct val="0"/>
                </a:spcAft>
                <a:defRPr/>
              </a:pPr>
              <a:t>9</a:t>
            </a:fld>
            <a:endParaRPr lang="fr-ca"/>
          </a:p>
        </p:txBody>
      </p:sp>
      <p:sp>
        <p:nvSpPr>
          <p:cNvPr id="50179" name="Rectangle 2"/>
          <p:cNvSpPr>
            <a:spLocks noGrp="1" noRot="1" noChangeAspect="1" noChangeArrowheads="1" noTextEdit="1"/>
          </p:cNvSpPr>
          <p:nvPr>
            <p:ph type="sldImg"/>
          </p:nvPr>
        </p:nvSpPr>
        <p:spPr bwMode="auto">
          <a:xfrm>
            <a:off x="434975" y="709613"/>
            <a:ext cx="6299200" cy="3543300"/>
          </a:xfrm>
          <a:noFill/>
          <a:ln>
            <a:solidFill>
              <a:srgbClr val="000000"/>
            </a:solidFill>
            <a:miter lim="800000"/>
            <a:headEnd/>
            <a:tailEnd/>
          </a:ln>
        </p:spPr>
      </p:sp>
      <p:sp>
        <p:nvSpPr>
          <p:cNvPr id="50180" name="Rectangle 3"/>
          <p:cNvSpPr>
            <a:spLocks noGrp="1" noChangeArrowheads="1"/>
          </p:cNvSpPr>
          <p:nvPr>
            <p:ph type="body" idx="1"/>
          </p:nvPr>
        </p:nvSpPr>
        <p:spPr bwMode="auto">
          <a:xfrm>
            <a:off x="717269" y="4488418"/>
            <a:ext cx="5731651" cy="4252780"/>
          </a:xfrm>
          <a:noFill/>
        </p:spPr>
        <p:txBody>
          <a:bodyPr wrap="square" numCol="1" anchor="t" anchorCtr="0" compatLnSpc="1">
            <a:prstTxWarp prst="textNoShape">
              <a:avLst/>
            </a:prstTxWarp>
          </a:bodyPr>
          <a:lstStyle/>
          <a:p>
            <a:pPr algn="l" rtl="0" eaLnBrk="1" hangingPunct="1">
              <a:spcBef>
                <a:spcPct val="0"/>
              </a:spcBef>
            </a:pPr>
            <a:endParaRPr lang="fr-ca"/>
          </a:p>
        </p:txBody>
      </p:sp>
    </p:spTree>
    <p:extLst>
      <p:ext uri="{BB962C8B-B14F-4D97-AF65-F5344CB8AC3E}">
        <p14:creationId xmlns:p14="http://schemas.microsoft.com/office/powerpoint/2010/main" val="1637093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lgn="l" rtl="0" fontAlgn="base">
              <a:spcBef>
                <a:spcPct val="0"/>
              </a:spcBef>
              <a:spcAft>
                <a:spcPct val="0"/>
              </a:spcAft>
              <a:defRPr/>
            </a:pPr>
            <a:fld id="{C9E34C57-0117-4808-80C6-CE047A1BBC52}" type="slidenum">
              <a:rPr/>
              <a:pPr fontAlgn="base">
                <a:spcBef>
                  <a:spcPct val="0"/>
                </a:spcBef>
                <a:spcAft>
                  <a:spcPct val="0"/>
                </a:spcAft>
                <a:defRPr/>
              </a:pPr>
              <a:t>10</a:t>
            </a:fld>
            <a:endParaRPr lang="fr-ca"/>
          </a:p>
        </p:txBody>
      </p:sp>
      <p:sp>
        <p:nvSpPr>
          <p:cNvPr id="51203" name="Rectangle 2"/>
          <p:cNvSpPr>
            <a:spLocks noGrp="1" noRot="1" noChangeAspect="1" noChangeArrowheads="1" noTextEdit="1"/>
          </p:cNvSpPr>
          <p:nvPr>
            <p:ph type="sldImg"/>
          </p:nvPr>
        </p:nvSpPr>
        <p:spPr bwMode="auto">
          <a:xfrm>
            <a:off x="434975" y="709613"/>
            <a:ext cx="6299200" cy="3543300"/>
          </a:xfrm>
          <a:noFill/>
          <a:ln>
            <a:solidFill>
              <a:srgbClr val="000000"/>
            </a:solidFill>
            <a:miter lim="800000"/>
            <a:headEnd/>
            <a:tailEnd/>
          </a:ln>
        </p:spPr>
      </p:sp>
      <p:sp>
        <p:nvSpPr>
          <p:cNvPr id="51204" name="Rectangle 3"/>
          <p:cNvSpPr>
            <a:spLocks noGrp="1" noChangeArrowheads="1"/>
          </p:cNvSpPr>
          <p:nvPr>
            <p:ph type="body" idx="1"/>
          </p:nvPr>
        </p:nvSpPr>
        <p:spPr bwMode="auto">
          <a:xfrm>
            <a:off x="717269" y="4488418"/>
            <a:ext cx="5731651" cy="4252780"/>
          </a:xfrm>
          <a:noFill/>
        </p:spPr>
        <p:txBody>
          <a:bodyPr wrap="square" numCol="1" anchor="t" anchorCtr="0" compatLnSpc="1">
            <a:prstTxWarp prst="textNoShape">
              <a:avLst/>
            </a:prstTxWarp>
          </a:bodyPr>
          <a:lstStyle/>
          <a:p>
            <a:pPr algn="l" rtl="0" eaLnBrk="1" hangingPunct="1">
              <a:spcBef>
                <a:spcPct val="0"/>
              </a:spcBef>
            </a:pPr>
            <a:endParaRPr lang="fr-ca"/>
          </a:p>
        </p:txBody>
      </p:sp>
    </p:spTree>
    <p:extLst>
      <p:ext uri="{BB962C8B-B14F-4D97-AF65-F5344CB8AC3E}">
        <p14:creationId xmlns:p14="http://schemas.microsoft.com/office/powerpoint/2010/main" val="3304531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lgn="l" rtl="0" fontAlgn="base">
              <a:spcBef>
                <a:spcPct val="0"/>
              </a:spcBef>
              <a:spcAft>
                <a:spcPct val="0"/>
              </a:spcAft>
              <a:defRPr/>
            </a:pPr>
            <a:fld id="{949B86F1-AAD1-4E49-9B50-2BF9C6AB858F}" type="slidenum">
              <a:rPr/>
              <a:pPr fontAlgn="base">
                <a:spcBef>
                  <a:spcPct val="0"/>
                </a:spcBef>
                <a:spcAft>
                  <a:spcPct val="0"/>
                </a:spcAft>
                <a:defRPr/>
              </a:pPr>
              <a:t>11</a:t>
            </a:fld>
            <a:endParaRPr lang="fr-ca"/>
          </a:p>
        </p:txBody>
      </p:sp>
      <p:sp>
        <p:nvSpPr>
          <p:cNvPr id="52227" name="Rectangle 2"/>
          <p:cNvSpPr>
            <a:spLocks noGrp="1" noRot="1" noChangeAspect="1" noChangeArrowheads="1" noTextEdit="1"/>
          </p:cNvSpPr>
          <p:nvPr>
            <p:ph type="sldImg"/>
          </p:nvPr>
        </p:nvSpPr>
        <p:spPr bwMode="auto">
          <a:xfrm>
            <a:off x="434975" y="709613"/>
            <a:ext cx="6299200" cy="3543300"/>
          </a:xfrm>
          <a:noFill/>
          <a:ln>
            <a:solidFill>
              <a:srgbClr val="000000"/>
            </a:solidFill>
            <a:miter lim="800000"/>
            <a:headEnd/>
            <a:tailEnd/>
          </a:ln>
        </p:spPr>
      </p:sp>
      <p:sp>
        <p:nvSpPr>
          <p:cNvPr id="52228" name="Rectangle 3"/>
          <p:cNvSpPr>
            <a:spLocks noGrp="1" noChangeArrowheads="1"/>
          </p:cNvSpPr>
          <p:nvPr>
            <p:ph type="body" idx="1"/>
          </p:nvPr>
        </p:nvSpPr>
        <p:spPr bwMode="auto">
          <a:xfrm>
            <a:off x="717269" y="4488418"/>
            <a:ext cx="5731651" cy="4252780"/>
          </a:xfrm>
          <a:noFill/>
        </p:spPr>
        <p:txBody>
          <a:bodyPr wrap="square" numCol="1" anchor="t" anchorCtr="0" compatLnSpc="1">
            <a:prstTxWarp prst="textNoShape">
              <a:avLst/>
            </a:prstTxWarp>
          </a:bodyPr>
          <a:lstStyle/>
          <a:p>
            <a:pPr algn="l" rtl="0" eaLnBrk="1" hangingPunct="1">
              <a:spcBef>
                <a:spcPct val="0"/>
              </a:spcBef>
            </a:pPr>
            <a:endParaRPr lang="fr-ca"/>
          </a:p>
        </p:txBody>
      </p:sp>
    </p:spTree>
    <p:extLst>
      <p:ext uri="{BB962C8B-B14F-4D97-AF65-F5344CB8AC3E}">
        <p14:creationId xmlns:p14="http://schemas.microsoft.com/office/powerpoint/2010/main" val="38550784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E70977-AF27-446A-A113-FBF22BF2A798}"/>
              </a:ext>
            </a:extLst>
          </p:cNvPr>
          <p:cNvSpPr/>
          <p:nvPr userDrawn="1"/>
        </p:nvSpPr>
        <p:spPr>
          <a:xfrm>
            <a:off x="1" y="0"/>
            <a:ext cx="579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Slide Number Placeholder 5">
            <a:extLst>
              <a:ext uri="{FF2B5EF4-FFF2-40B4-BE49-F238E27FC236}">
                <a16:creationId xmlns:a16="http://schemas.microsoft.com/office/drawing/2014/main" id="{F26B9615-649C-4782-BDBD-324FEE1B16A7}"/>
              </a:ext>
            </a:extLst>
          </p:cNvPr>
          <p:cNvSpPr txBox="1">
            <a:spLocks/>
          </p:cNvSpPr>
          <p:nvPr userDrawn="1"/>
        </p:nvSpPr>
        <p:spPr>
          <a:xfrm>
            <a:off x="6457950" y="320676"/>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4AB787-B93E-214C-A45A-67D7EDADB429}" type="slidenum">
              <a:rPr lang="en-US" smtClean="0"/>
              <a:pPr/>
              <a:t>‹#›</a:t>
            </a:fld>
            <a:endParaRPr lang="en-US" dirty="0"/>
          </a:p>
        </p:txBody>
      </p:sp>
      <p:sp>
        <p:nvSpPr>
          <p:cNvPr id="14" name="Title 1">
            <a:extLst>
              <a:ext uri="{FF2B5EF4-FFF2-40B4-BE49-F238E27FC236}">
                <a16:creationId xmlns:a16="http://schemas.microsoft.com/office/drawing/2014/main" id="{86DE6AA5-A07A-4567-8554-DD3C588ACEFD}"/>
              </a:ext>
            </a:extLst>
          </p:cNvPr>
          <p:cNvSpPr>
            <a:spLocks noGrp="1"/>
          </p:cNvSpPr>
          <p:nvPr>
            <p:ph type="ctrTitle" hasCustomPrompt="1"/>
          </p:nvPr>
        </p:nvSpPr>
        <p:spPr>
          <a:xfrm>
            <a:off x="683855" y="4220306"/>
            <a:ext cx="11406619" cy="967154"/>
          </a:xfrm>
        </p:spPr>
        <p:txBody>
          <a:bodyPr anchor="t">
            <a:normAutofit/>
          </a:bodyPr>
          <a:lstStyle>
            <a:lvl1pPr algn="l">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sp>
        <p:nvSpPr>
          <p:cNvPr id="5" name="TextBox 4">
            <a:extLst>
              <a:ext uri="{FF2B5EF4-FFF2-40B4-BE49-F238E27FC236}">
                <a16:creationId xmlns:a16="http://schemas.microsoft.com/office/drawing/2014/main" id="{66DAE912-552C-43EC-8E9F-D0CF9DCADEEF}"/>
              </a:ext>
            </a:extLst>
          </p:cNvPr>
          <p:cNvSpPr txBox="1"/>
          <p:nvPr userDrawn="1"/>
        </p:nvSpPr>
        <p:spPr>
          <a:xfrm rot="16200000">
            <a:off x="-2976916" y="3159651"/>
            <a:ext cx="6495439" cy="338554"/>
          </a:xfrm>
          <a:prstGeom prst="rect">
            <a:avLst/>
          </a:prstGeom>
          <a:noFill/>
        </p:spPr>
        <p:txBody>
          <a:bodyPr wrap="square" rtlCol="0">
            <a:spAutoFit/>
          </a:bodyPr>
          <a:lstStyle/>
          <a:p>
            <a:r>
              <a:rPr lang="en-US" sz="1600" dirty="0">
                <a:solidFill>
                  <a:schemeClr val="bg1"/>
                </a:solidFill>
                <a:latin typeface="Segoe UI" panose="020B0502040204020203" pitchFamily="34" charset="0"/>
                <a:ea typeface="Segoe UI" panose="020B0502040204020203" pitchFamily="34" charset="0"/>
                <a:cs typeface="Segoe UI" panose="020B0502040204020203" pitchFamily="34" charset="0"/>
              </a:rPr>
              <a:t>Points </a:t>
            </a:r>
            <a:r>
              <a:rPr lang="en-US" sz="1600" dirty="0" err="1">
                <a:solidFill>
                  <a:schemeClr val="bg1"/>
                </a:solidFill>
                <a:latin typeface="Segoe UI" panose="020B0502040204020203" pitchFamily="34" charset="0"/>
                <a:ea typeface="Segoe UI" panose="020B0502040204020203" pitchFamily="34" charset="0"/>
                <a:cs typeface="Segoe UI" panose="020B0502040204020203" pitchFamily="34" charset="0"/>
              </a:rPr>
              <a:t>saillants</a:t>
            </a:r>
            <a:r>
              <a:rPr lang="en-US" sz="1600" dirty="0">
                <a:solidFill>
                  <a:schemeClr val="bg1"/>
                </a:solidFill>
                <a:latin typeface="Segoe UI" panose="020B0502040204020203" pitchFamily="34" charset="0"/>
                <a:ea typeface="Segoe UI" panose="020B0502040204020203" pitchFamily="34" charset="0"/>
                <a:cs typeface="Segoe UI" panose="020B0502040204020203" pitchFamily="34" charset="0"/>
              </a:rPr>
              <a:t> – </a:t>
            </a:r>
            <a:r>
              <a:rPr lang="en-US" sz="1600" dirty="0" err="1">
                <a:solidFill>
                  <a:schemeClr val="bg1"/>
                </a:solidFill>
                <a:latin typeface="Segoe UI" panose="020B0502040204020203" pitchFamily="34" charset="0"/>
                <a:ea typeface="Segoe UI" panose="020B0502040204020203" pitchFamily="34" charset="0"/>
                <a:cs typeface="Segoe UI" panose="020B0502040204020203" pitchFamily="34" charset="0"/>
              </a:rPr>
              <a:t>juin</a:t>
            </a:r>
            <a:r>
              <a:rPr lang="en-US" sz="1600" dirty="0">
                <a:solidFill>
                  <a:schemeClr val="bg1"/>
                </a:solidFill>
                <a:latin typeface="Segoe UI" panose="020B0502040204020203" pitchFamily="34" charset="0"/>
                <a:ea typeface="Segoe UI" panose="020B0502040204020203" pitchFamily="34" charset="0"/>
                <a:cs typeface="Segoe UI" panose="020B0502040204020203" pitchFamily="34" charset="0"/>
              </a:rPr>
              <a:t> 2020</a:t>
            </a:r>
          </a:p>
        </p:txBody>
      </p:sp>
      <p:pic>
        <p:nvPicPr>
          <p:cNvPr id="4" name="Picture 3">
            <a:extLst>
              <a:ext uri="{FF2B5EF4-FFF2-40B4-BE49-F238E27FC236}">
                <a16:creationId xmlns:a16="http://schemas.microsoft.com/office/drawing/2014/main" id="{5F1BEAA9-C414-4E60-987A-764F301890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0346" y="5543159"/>
            <a:ext cx="3840813" cy="876376"/>
          </a:xfrm>
          <a:prstGeom prst="rect">
            <a:avLst/>
          </a:prstGeom>
        </p:spPr>
      </p:pic>
      <p:pic>
        <p:nvPicPr>
          <p:cNvPr id="6" name="Picture 5">
            <a:extLst>
              <a:ext uri="{FF2B5EF4-FFF2-40B4-BE49-F238E27FC236}">
                <a16:creationId xmlns:a16="http://schemas.microsoft.com/office/drawing/2014/main" id="{D985B759-FD81-45D8-A973-D7FFA74352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9121" y="0"/>
            <a:ext cx="11613549" cy="401781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A310ADD-1BB6-45CB-9DA6-2920FD783B3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99379" y="5518051"/>
            <a:ext cx="4482846" cy="863069"/>
          </a:xfrm>
          <a:prstGeom prst="rect">
            <a:avLst/>
          </a:prstGeom>
        </p:spPr>
      </p:pic>
    </p:spTree>
    <p:extLst>
      <p:ext uri="{BB962C8B-B14F-4D97-AF65-F5344CB8AC3E}">
        <p14:creationId xmlns:p14="http://schemas.microsoft.com/office/powerpoint/2010/main" val="1039140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FC58DC8-33DA-4BAB-8E23-711CA1AA76F8}"/>
              </a:ext>
            </a:extLst>
          </p:cNvPr>
          <p:cNvSpPr txBox="1"/>
          <p:nvPr userDrawn="1"/>
        </p:nvSpPr>
        <p:spPr>
          <a:xfrm>
            <a:off x="745147" y="6450575"/>
            <a:ext cx="4259564" cy="307777"/>
          </a:xfrm>
          <a:prstGeom prst="rect">
            <a:avLst/>
          </a:prstGeom>
          <a:noFill/>
        </p:spPr>
        <p:txBody>
          <a:bodyPr wrap="none" rtlCol="0">
            <a:spAutoFit/>
          </a:bodyPr>
          <a:lstStyle/>
          <a:p>
            <a:pPr algn="l"/>
            <a:r>
              <a:rPr lang="en-US" sz="1400" b="0" i="0" dirty="0">
                <a:solidFill>
                  <a:srgbClr val="7F7F7F"/>
                </a:solidFill>
                <a:latin typeface="Segoe Pro" panose="020B0502040504020203" pitchFamily="34" charset="0"/>
              </a:rPr>
              <a:t>Alliance Canadienne pour la recherche sur le cancer</a:t>
            </a:r>
            <a:endParaRPr lang="en-US" sz="1400" b="1" i="0" dirty="0">
              <a:solidFill>
                <a:srgbClr val="7F7F7F"/>
              </a:solidFill>
              <a:latin typeface="Segoe Pro" panose="020B0502040504020203" pitchFamily="34" charset="0"/>
            </a:endParaRPr>
          </a:p>
        </p:txBody>
      </p:sp>
      <p:sp>
        <p:nvSpPr>
          <p:cNvPr id="7" name="Rectangle 6">
            <a:extLst>
              <a:ext uri="{FF2B5EF4-FFF2-40B4-BE49-F238E27FC236}">
                <a16:creationId xmlns:a16="http://schemas.microsoft.com/office/drawing/2014/main" id="{72A67F2B-6976-4628-8017-464CB08CF756}"/>
              </a:ext>
            </a:extLst>
          </p:cNvPr>
          <p:cNvSpPr/>
          <p:nvPr userDrawn="1"/>
        </p:nvSpPr>
        <p:spPr>
          <a:xfrm>
            <a:off x="1" y="0"/>
            <a:ext cx="579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Content Placeholder 2">
            <a:extLst>
              <a:ext uri="{FF2B5EF4-FFF2-40B4-BE49-F238E27FC236}">
                <a16:creationId xmlns:a16="http://schemas.microsoft.com/office/drawing/2014/main" id="{61F736EB-4C2C-4739-8A8C-F336E8E97E4E}"/>
              </a:ext>
            </a:extLst>
          </p:cNvPr>
          <p:cNvSpPr>
            <a:spLocks noGrp="1"/>
          </p:cNvSpPr>
          <p:nvPr>
            <p:ph idx="1"/>
          </p:nvPr>
        </p:nvSpPr>
        <p:spPr>
          <a:xfrm>
            <a:off x="745147" y="1833130"/>
            <a:ext cx="11089299" cy="4547804"/>
          </a:xfrm>
        </p:spPr>
        <p:txBody>
          <a:bodyPr/>
          <a:lstStyle>
            <a:lvl1pPr marL="342900" indent="-342900">
              <a:lnSpc>
                <a:spcPct val="100000"/>
              </a:lnSpc>
              <a:spcAft>
                <a:spcPts val="600"/>
              </a:spcAft>
              <a:buClr>
                <a:schemeClr val="accent1"/>
              </a:buClr>
              <a:buFont typeface="Wingdings" pitchFamily="2" charset="2"/>
              <a:buChar char="§"/>
              <a:defRPr/>
            </a:lvl1pPr>
            <a:lvl2pPr marL="800100" indent="-342900">
              <a:lnSpc>
                <a:spcPct val="100000"/>
              </a:lnSpc>
              <a:spcAft>
                <a:spcPts val="600"/>
              </a:spcAft>
              <a:buClr>
                <a:schemeClr val="accent1"/>
              </a:buClr>
              <a:buFont typeface="Wingdings" pitchFamily="2" charset="2"/>
              <a:buChar char="§"/>
              <a:defRPr/>
            </a:lvl2pPr>
            <a:lvl3pPr marL="1257300" indent="-342900">
              <a:lnSpc>
                <a:spcPct val="100000"/>
              </a:lnSpc>
              <a:spcAft>
                <a:spcPts val="600"/>
              </a:spcAft>
              <a:buClr>
                <a:schemeClr val="accent1"/>
              </a:buClr>
              <a:buFont typeface="Wingdings" pitchFamily="2" charset="2"/>
              <a:buChar char="§"/>
              <a:defRPr/>
            </a:lvl3pPr>
            <a:lvl4pPr marL="1714500" indent="-342900">
              <a:lnSpc>
                <a:spcPct val="100000"/>
              </a:lnSpc>
              <a:spcAft>
                <a:spcPts val="600"/>
              </a:spcAft>
              <a:buClr>
                <a:schemeClr val="accent1"/>
              </a:buClr>
              <a:buFont typeface="Wingdings" pitchFamily="2" charset="2"/>
              <a:buChar char="§"/>
              <a:defRPr/>
            </a:lvl4pPr>
            <a:lvl5pPr marL="2171700" indent="-342900">
              <a:lnSpc>
                <a:spcPct val="100000"/>
              </a:lnSpc>
              <a:spcAft>
                <a:spcPts val="600"/>
              </a:spcAft>
              <a:buClr>
                <a:schemeClr val="accent1"/>
              </a:buClr>
              <a:buFont typeface="Wingdings" pitchFamily="2"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8289CED0-CD0D-449B-91A8-D6234B8BDC5C}"/>
              </a:ext>
            </a:extLst>
          </p:cNvPr>
          <p:cNvSpPr>
            <a:spLocks noGrp="1"/>
          </p:cNvSpPr>
          <p:nvPr>
            <p:ph type="title" hasCustomPrompt="1"/>
          </p:nvPr>
        </p:nvSpPr>
        <p:spPr>
          <a:xfrm>
            <a:off x="745147" y="685804"/>
            <a:ext cx="11065853" cy="1077685"/>
          </a:xfrm>
        </p:spPr>
        <p:txBody>
          <a:bodyPr anchor="ctr" anchorCtr="0">
            <a:normAutofit/>
          </a:bodyPr>
          <a:lstStyle>
            <a:lvl1pPr>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sp>
        <p:nvSpPr>
          <p:cNvPr id="14" name="Slide Number Placeholder 5">
            <a:extLst>
              <a:ext uri="{FF2B5EF4-FFF2-40B4-BE49-F238E27FC236}">
                <a16:creationId xmlns:a16="http://schemas.microsoft.com/office/drawing/2014/main" id="{84829FA9-0E44-4EEC-A0A1-9586068E8870}"/>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2074483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FC58DC8-33DA-4BAB-8E23-711CA1AA76F8}"/>
              </a:ext>
            </a:extLst>
          </p:cNvPr>
          <p:cNvSpPr txBox="1"/>
          <p:nvPr userDrawn="1"/>
        </p:nvSpPr>
        <p:spPr>
          <a:xfrm>
            <a:off x="745147" y="6450575"/>
            <a:ext cx="4259564" cy="307777"/>
          </a:xfrm>
          <a:prstGeom prst="rect">
            <a:avLst/>
          </a:prstGeom>
          <a:noFill/>
        </p:spPr>
        <p:txBody>
          <a:bodyPr wrap="none" rtlCol="0">
            <a:spAutoFit/>
          </a:bodyPr>
          <a:lstStyle/>
          <a:p>
            <a:pPr algn="l"/>
            <a:r>
              <a:rPr lang="en-US" sz="1400" b="0" i="0" dirty="0">
                <a:solidFill>
                  <a:srgbClr val="7F7F7F"/>
                </a:solidFill>
                <a:latin typeface="Segoe Pro" panose="020B0502040504020203" pitchFamily="34" charset="0"/>
              </a:rPr>
              <a:t>Alliance Canadienne pour la recherche sur le cancer</a:t>
            </a:r>
            <a:endParaRPr lang="en-US" sz="1400" b="1" i="0" dirty="0">
              <a:solidFill>
                <a:srgbClr val="7F7F7F"/>
              </a:solidFill>
              <a:latin typeface="Segoe Pro" panose="020B0502040504020203" pitchFamily="34" charset="0"/>
            </a:endParaRPr>
          </a:p>
        </p:txBody>
      </p:sp>
      <p:sp>
        <p:nvSpPr>
          <p:cNvPr id="7" name="Rectangle 6">
            <a:extLst>
              <a:ext uri="{FF2B5EF4-FFF2-40B4-BE49-F238E27FC236}">
                <a16:creationId xmlns:a16="http://schemas.microsoft.com/office/drawing/2014/main" id="{72A67F2B-6976-4628-8017-464CB08CF756}"/>
              </a:ext>
            </a:extLst>
          </p:cNvPr>
          <p:cNvSpPr/>
          <p:nvPr userDrawn="1"/>
        </p:nvSpPr>
        <p:spPr>
          <a:xfrm>
            <a:off x="1" y="0"/>
            <a:ext cx="579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a:extLst>
              <a:ext uri="{FF2B5EF4-FFF2-40B4-BE49-F238E27FC236}">
                <a16:creationId xmlns:a16="http://schemas.microsoft.com/office/drawing/2014/main" id="{8289CED0-CD0D-449B-91A8-D6234B8BDC5C}"/>
              </a:ext>
            </a:extLst>
          </p:cNvPr>
          <p:cNvSpPr>
            <a:spLocks noGrp="1"/>
          </p:cNvSpPr>
          <p:nvPr>
            <p:ph type="title" hasCustomPrompt="1"/>
          </p:nvPr>
        </p:nvSpPr>
        <p:spPr>
          <a:xfrm>
            <a:off x="745147" y="685804"/>
            <a:ext cx="11065853" cy="1077685"/>
          </a:xfrm>
        </p:spPr>
        <p:txBody>
          <a:bodyPr anchor="ctr" anchorCtr="0">
            <a:normAutofit/>
          </a:bodyPr>
          <a:lstStyle>
            <a:lvl1pPr>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sp>
        <p:nvSpPr>
          <p:cNvPr id="14" name="Slide Number Placeholder 5">
            <a:extLst>
              <a:ext uri="{FF2B5EF4-FFF2-40B4-BE49-F238E27FC236}">
                <a16:creationId xmlns:a16="http://schemas.microsoft.com/office/drawing/2014/main" id="{84829FA9-0E44-4EEC-A0A1-9586068E8870}"/>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1631744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CFAE19-FA1A-4539-9132-747CE69C88D4}"/>
              </a:ext>
            </a:extLst>
          </p:cNvPr>
          <p:cNvSpPr/>
          <p:nvPr userDrawn="1"/>
        </p:nvSpPr>
        <p:spPr>
          <a:xfrm>
            <a:off x="0" y="0"/>
            <a:ext cx="562709" cy="68667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extBox 11">
            <a:extLst>
              <a:ext uri="{FF2B5EF4-FFF2-40B4-BE49-F238E27FC236}">
                <a16:creationId xmlns:a16="http://schemas.microsoft.com/office/drawing/2014/main" id="{B5B56C3C-E35E-46A5-9DFA-1A2159284C3B}"/>
              </a:ext>
            </a:extLst>
          </p:cNvPr>
          <p:cNvSpPr txBox="1"/>
          <p:nvPr userDrawn="1"/>
        </p:nvSpPr>
        <p:spPr>
          <a:xfrm>
            <a:off x="745147" y="6450575"/>
            <a:ext cx="4259564" cy="307777"/>
          </a:xfrm>
          <a:prstGeom prst="rect">
            <a:avLst/>
          </a:prstGeom>
          <a:noFill/>
        </p:spPr>
        <p:txBody>
          <a:bodyPr wrap="none" rtlCol="0">
            <a:spAutoFit/>
          </a:bodyPr>
          <a:lstStyle/>
          <a:p>
            <a:pPr algn="l"/>
            <a:r>
              <a:rPr lang="en-US" sz="1400" b="0" i="0" dirty="0">
                <a:solidFill>
                  <a:srgbClr val="7F7F7F"/>
                </a:solidFill>
                <a:latin typeface="Segoe Pro" panose="020B0502040504020203" pitchFamily="34" charset="0"/>
              </a:rPr>
              <a:t>Alliance Canadienne pour la recherche sur le cancer</a:t>
            </a:r>
            <a:endParaRPr lang="en-US" sz="1400" b="1" i="0" dirty="0">
              <a:solidFill>
                <a:srgbClr val="7F7F7F"/>
              </a:solidFill>
              <a:latin typeface="Segoe Pro" panose="020B0502040504020203" pitchFamily="34" charset="0"/>
            </a:endParaRPr>
          </a:p>
        </p:txBody>
      </p:sp>
      <p:sp>
        <p:nvSpPr>
          <p:cNvPr id="14" name="Slide Number Placeholder 5">
            <a:extLst>
              <a:ext uri="{FF2B5EF4-FFF2-40B4-BE49-F238E27FC236}">
                <a16:creationId xmlns:a16="http://schemas.microsoft.com/office/drawing/2014/main" id="{95AF8AF2-E7CB-4A08-9A93-ACA589AB8A78}"/>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20130622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84C29C-6DCE-406D-AE51-FD22A69720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BA7ED7-92ED-46B1-9C00-51629188F1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863CE5-B638-4DDD-9ED7-BCFC2E3457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BFD78A9C-24A9-42A3-AA27-676F0B8C42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712E81-4DE0-42FF-81CA-83AA02BA1F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0BBA2-3E38-4CBB-8F3D-74275677F356}" type="slidenum">
              <a:rPr lang="en-US" smtClean="0"/>
              <a:t>‹#›</a:t>
            </a:fld>
            <a:endParaRPr lang="en-US"/>
          </a:p>
        </p:txBody>
      </p:sp>
    </p:spTree>
    <p:extLst>
      <p:ext uri="{BB962C8B-B14F-4D97-AF65-F5344CB8AC3E}">
        <p14:creationId xmlns:p14="http://schemas.microsoft.com/office/powerpoint/2010/main" val="1203709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5"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0.emf"/></Relationships>
</file>

<file path=ppt/slides/_rels/slide2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http://www.ccra-acrc.ca/"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mailto:info@ccra-acrc.ca"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44C517E-D5E7-41DA-B198-897D8F639A7D}"/>
              </a:ext>
            </a:extLst>
          </p:cNvPr>
          <p:cNvSpPr>
            <a:spLocks noGrp="1"/>
          </p:cNvSpPr>
          <p:nvPr>
            <p:ph type="ctrTitle"/>
          </p:nvPr>
        </p:nvSpPr>
        <p:spPr/>
        <p:txBody>
          <a:bodyPr>
            <a:normAutofit fontScale="90000"/>
          </a:bodyPr>
          <a:lstStyle/>
          <a:p>
            <a:pPr algn="l" rtl="0"/>
            <a:r>
              <a:rPr lang="fr-ca" b="0" i="0" u="none" baseline="0"/>
              <a:t>Investissements dans la recherche sur le cancer au Canada, 2018</a:t>
            </a:r>
          </a:p>
        </p:txBody>
      </p:sp>
    </p:spTree>
    <p:extLst>
      <p:ext uri="{BB962C8B-B14F-4D97-AF65-F5344CB8AC3E}">
        <p14:creationId xmlns:p14="http://schemas.microsoft.com/office/powerpoint/2010/main" val="412157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745147" y="76204"/>
            <a:ext cx="11065853" cy="1077685"/>
          </a:xfrm>
        </p:spPr>
        <p:txBody>
          <a:bodyPr>
            <a:normAutofit/>
          </a:bodyPr>
          <a:lstStyle/>
          <a:p>
            <a:pPr algn="l" rtl="0" eaLnBrk="1" hangingPunct="1"/>
            <a:r>
              <a:rPr lang="fr-ca" sz="2800" b="0" i="0" u="none" baseline="0" dirty="0"/>
              <a:t>Organismes participants</a:t>
            </a:r>
          </a:p>
        </p:txBody>
      </p:sp>
      <p:sp>
        <p:nvSpPr>
          <p:cNvPr id="16387" name="Slide Number Placeholder 5"/>
          <p:cNvSpPr>
            <a:spLocks noGrp="1"/>
          </p:cNvSpPr>
          <p:nvPr>
            <p:ph type="sldNum" sz="quarter" idx="4"/>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pPr algn="r" rtl="0"/>
            <a:fld id="{C4E030F3-CC93-4A2C-A91E-DACE8E3084F4}" type="slidenum">
              <a:rPr/>
              <a:pPr/>
              <a:t>10</a:t>
            </a:fld>
            <a:endParaRPr lang="fr-ca"/>
          </a:p>
        </p:txBody>
      </p:sp>
      <p:graphicFrame>
        <p:nvGraphicFramePr>
          <p:cNvPr id="83182" name="Group 238"/>
          <p:cNvGraphicFramePr>
            <a:graphicFrameLocks noGrp="1"/>
          </p:cNvGraphicFramePr>
          <p:nvPr>
            <p:ph type="tbl" idx="4294967295"/>
            <p:extLst>
              <p:ext uri="{D42A27DB-BD31-4B8C-83A1-F6EECF244321}">
                <p14:modId xmlns:p14="http://schemas.microsoft.com/office/powerpoint/2010/main" val="1131046409"/>
              </p:ext>
            </p:extLst>
          </p:nvPr>
        </p:nvGraphicFramePr>
        <p:xfrm>
          <a:off x="786501" y="965361"/>
          <a:ext cx="10975799" cy="4667086"/>
        </p:xfrm>
        <a:graphic>
          <a:graphicData uri="http://schemas.openxmlformats.org/drawingml/2006/table">
            <a:tbl>
              <a:tblPr/>
              <a:tblGrid>
                <a:gridCol w="2534215">
                  <a:extLst>
                    <a:ext uri="{9D8B030D-6E8A-4147-A177-3AD203B41FA5}">
                      <a16:colId xmlns:a16="http://schemas.microsoft.com/office/drawing/2014/main" val="20000"/>
                    </a:ext>
                  </a:extLst>
                </a:gridCol>
                <a:gridCol w="1888958">
                  <a:extLst>
                    <a:ext uri="{9D8B030D-6E8A-4147-A177-3AD203B41FA5}">
                      <a16:colId xmlns:a16="http://schemas.microsoft.com/office/drawing/2014/main" val="20001"/>
                    </a:ext>
                  </a:extLst>
                </a:gridCol>
                <a:gridCol w="2719137">
                  <a:extLst>
                    <a:ext uri="{9D8B030D-6E8A-4147-A177-3AD203B41FA5}">
                      <a16:colId xmlns:a16="http://schemas.microsoft.com/office/drawing/2014/main" val="20002"/>
                    </a:ext>
                  </a:extLst>
                </a:gridCol>
                <a:gridCol w="1744578">
                  <a:extLst>
                    <a:ext uri="{9D8B030D-6E8A-4147-A177-3AD203B41FA5}">
                      <a16:colId xmlns:a16="http://schemas.microsoft.com/office/drawing/2014/main" val="20003"/>
                    </a:ext>
                  </a:extLst>
                </a:gridCol>
                <a:gridCol w="2088911">
                  <a:extLst>
                    <a:ext uri="{9D8B030D-6E8A-4147-A177-3AD203B41FA5}">
                      <a16:colId xmlns:a16="http://schemas.microsoft.com/office/drawing/2014/main" val="20004"/>
                    </a:ext>
                  </a:extLst>
                </a:gridCol>
              </a:tblGrid>
              <a:tr h="275802">
                <a:tc gridSpan="3">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fr-ca" sz="1200" b="1"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GOUVERNEMENT</a:t>
                      </a:r>
                    </a:p>
                  </a:txBody>
                  <a:tcPr marL="91441" marR="91441" marT="45721" marB="4572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50000"/>
                      </a:schemeClr>
                    </a:solidFill>
                  </a:tcPr>
                </a:tc>
                <a:tc hMerge="1">
                  <a:txBody>
                    <a:bodyPr/>
                    <a:lstStyle/>
                    <a:p>
                      <a:pPr marL="0" marR="0" lvl="0" indent="0" algn="ctr" defTabSz="914400" rtl="0" eaLnBrk="1" fontAlgn="base" latinLnBrk="0" hangingPunct="1">
                        <a:lnSpc>
                          <a:spcPct val="100000"/>
                        </a:lnSpc>
                        <a:spcBef>
                          <a:spcPct val="20000"/>
                        </a:spcBef>
                        <a:spcAft>
                          <a:spcPct val="40000"/>
                        </a:spcAft>
                        <a:buClrTx/>
                        <a:buSzTx/>
                        <a:buFontTx/>
                        <a:buNone/>
                        <a:tabLst/>
                      </a:pPr>
                      <a:endParaRPr kumimoji="0" lang="fr-ca" sz="1000" b="1" i="0" u="none" strike="noStrike" cap="none" normalizeH="0" baseline="0" dirty="0">
                        <a:ln>
                          <a:noFill/>
                        </a:ln>
                        <a:solidFill>
                          <a:schemeClr val="bg1"/>
                        </a:solidFill>
                        <a:effectLst/>
                        <a:latin typeface="Century Gothic" pitchFamily="34" charset="0"/>
                      </a:endParaRPr>
                    </a:p>
                  </a:txBody>
                  <a:tcPr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50000"/>
                      </a:schemeClr>
                    </a:solidFill>
                  </a:tcPr>
                </a:tc>
                <a:tc hMerge="1">
                  <a:txBody>
                    <a:bodyPr/>
                    <a:lstStyle/>
                    <a:p>
                      <a:pPr marL="0" marR="0" lvl="0" indent="0" algn="ctr" defTabSz="914400" rtl="0" eaLnBrk="1" fontAlgn="base" latinLnBrk="0" hangingPunct="1">
                        <a:lnSpc>
                          <a:spcPct val="100000"/>
                        </a:lnSpc>
                        <a:spcBef>
                          <a:spcPct val="20000"/>
                        </a:spcBef>
                        <a:spcAft>
                          <a:spcPct val="40000"/>
                        </a:spcAft>
                        <a:buClrTx/>
                        <a:buSzTx/>
                        <a:buFontTx/>
                        <a:buNone/>
                        <a:tabLst/>
                      </a:pPr>
                      <a:endParaRPr kumimoji="0" lang="fr-ca" sz="900" b="1" i="0" u="none" strike="noStrike" cap="none" normalizeH="0" baseline="0" dirty="0">
                        <a:ln>
                          <a:noFill/>
                        </a:ln>
                        <a:solidFill>
                          <a:srgbClr val="FFFFFF"/>
                        </a:solidFill>
                        <a:effectLst/>
                        <a:latin typeface="Century Gothic" pitchFamily="34" charset="0"/>
                      </a:endParaRPr>
                    </a:p>
                  </a:txBody>
                  <a:tcPr anchor="b" horzOverflow="overflow">
                    <a:lnL>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50000"/>
                      </a:schemeClr>
                    </a:solidFill>
                  </a:tcPr>
                </a:tc>
                <a:tc rowSpan="2" gridSpan="2">
                  <a:txBody>
                    <a:bodyPr/>
                    <a:lstStyle/>
                    <a:p>
                      <a:pPr marL="0" marR="0" lvl="0" indent="0" algn="ctr" defTabSz="914400" rtl="0" eaLnBrk="1" fontAlgn="base" latinLnBrk="0" hangingPunct="1">
                        <a:lnSpc>
                          <a:spcPct val="100000"/>
                        </a:lnSpc>
                        <a:spcBef>
                          <a:spcPts val="0"/>
                        </a:spcBef>
                        <a:spcAft>
                          <a:spcPts val="0"/>
                        </a:spcAft>
                        <a:buClrTx/>
                        <a:buSzTx/>
                        <a:buFontTx/>
                        <a:buNone/>
                        <a:tabLst/>
                      </a:pPr>
                      <a:endParaRPr kumimoji="0" lang="fr-ca" sz="1200" b="1"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endParaRPr>
                    </a:p>
                    <a:p>
                      <a:pPr marL="0" marR="0" lvl="0" indent="0" algn="ctr" defTabSz="914400" rtl="0" eaLnBrk="1" fontAlgn="base" latinLnBrk="0" hangingPunct="1">
                        <a:lnSpc>
                          <a:spcPct val="100000"/>
                        </a:lnSpc>
                        <a:spcBef>
                          <a:spcPts val="0"/>
                        </a:spcBef>
                        <a:spcAft>
                          <a:spcPts val="0"/>
                        </a:spcAft>
                        <a:buClrTx/>
                        <a:buSzTx/>
                        <a:buFontTx/>
                        <a:buNone/>
                        <a:tabLst/>
                      </a:pPr>
                      <a:r>
                        <a:rPr kumimoji="0" lang="fr-ca" sz="1200" b="1" i="0" u="none" strike="noStrike" cap="none" normalizeH="0" baseline="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Organismes et associations de bienfaisance</a:t>
                      </a:r>
                    </a:p>
                  </a:txBody>
                  <a:tcPr marL="91441" marR="9144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rowSpan="2" hMerge="1">
                  <a:txBody>
                    <a:bodyPr/>
                    <a:lstStyle/>
                    <a:p>
                      <a:pPr marL="0" marR="0" lvl="0" indent="0" algn="ctr" defTabSz="914400" rtl="0" eaLnBrk="1" fontAlgn="base" latinLnBrk="0" hangingPunct="1">
                        <a:lnSpc>
                          <a:spcPct val="100000"/>
                        </a:lnSpc>
                        <a:spcBef>
                          <a:spcPct val="20000"/>
                        </a:spcBef>
                        <a:spcAft>
                          <a:spcPct val="40000"/>
                        </a:spcAft>
                        <a:buClrTx/>
                        <a:buSzTx/>
                        <a:buFontTx/>
                        <a:buNone/>
                        <a:tabLst/>
                      </a:pPr>
                      <a:endParaRPr kumimoji="0" lang="fr-ca" sz="1000" b="1" i="0" u="none" strike="noStrike" cap="none" normalizeH="0" baseline="0" dirty="0">
                        <a:ln>
                          <a:noFill/>
                        </a:ln>
                        <a:solidFill>
                          <a:schemeClr val="tx1"/>
                        </a:solidFill>
                        <a:effectLst/>
                        <a:latin typeface="+mn-lt"/>
                      </a:endParaRPr>
                    </a:p>
                  </a:txBody>
                  <a:tcPr marL="91441" marR="9144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0"/>
                  </a:ext>
                </a:extLst>
              </a:tr>
              <a:tr h="461841">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fr-ca" sz="1200" b="1" i="0" u="none" strike="noStrike" cap="none" normalizeH="0" baseline="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Organismes du gouvernement fédéral</a:t>
                      </a:r>
                    </a:p>
                  </a:txBody>
                  <a:tcPr marL="90001" marR="90001" marT="46801" marB="46801"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75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fr-ca" sz="1200" b="1" i="0" u="none" strike="noStrike" cap="none" normalizeH="0" baseline="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Organismes provinciaux de lutte contre le cancer</a:t>
                      </a:r>
                    </a:p>
                  </a:txBody>
                  <a:tcPr marL="90001" marR="90001" marT="46801" marB="4680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fr-ca" sz="1200" b="1" i="0" u="none" strike="noStrike" cap="none" normalizeH="0" baseline="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Organismes provinciaux de recherche en santé</a:t>
                      </a:r>
                    </a:p>
                  </a:txBody>
                  <a:tcPr marL="90001" marR="90001" marT="46801" marB="468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gridSpan="2" vMerge="1">
                  <a:txBody>
                    <a:bodyPr/>
                    <a:lstStyle/>
                    <a:p>
                      <a:pPr marL="0" marR="0" lvl="0" indent="0" algn="ctr" defTabSz="914400" rtl="0" eaLnBrk="1" fontAlgn="base" latinLnBrk="0" hangingPunct="1">
                        <a:lnSpc>
                          <a:spcPct val="100000"/>
                        </a:lnSpc>
                        <a:spcBef>
                          <a:spcPct val="20000"/>
                        </a:spcBef>
                        <a:spcAft>
                          <a:spcPct val="40000"/>
                        </a:spcAft>
                        <a:buClrTx/>
                        <a:buSzTx/>
                        <a:buFontTx/>
                        <a:buNone/>
                        <a:tabLst/>
                      </a:pPr>
                      <a:endParaRPr kumimoji="0" lang="fr-ca" sz="1000" b="1" i="0" u="none" strike="noStrike" cap="none" normalizeH="0" baseline="0" dirty="0">
                        <a:ln>
                          <a:noFill/>
                        </a:ln>
                        <a:solidFill>
                          <a:schemeClr val="tx1"/>
                        </a:solidFill>
                        <a:effectLst/>
                        <a:latin typeface="Century Gothic" pitchFamily="34" charset="0"/>
                      </a:endParaRPr>
                    </a:p>
                  </a:txBody>
                  <a:tcPr marL="90000" marR="90000" marT="46800" marB="468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tx1">
                        <a:alpha val="50000"/>
                      </a:schemeClr>
                    </a:solidFill>
                  </a:tcPr>
                </a:tc>
                <a:tc hMerge="1" vMerge="1">
                  <a:txBody>
                    <a:bodyPr/>
                    <a:lstStyle/>
                    <a:p>
                      <a:endParaRPr lang="fr-ca"/>
                    </a:p>
                  </a:txBody>
                  <a:tcPr/>
                </a:tc>
                <a:extLst>
                  <a:ext uri="{0D108BD9-81ED-4DB2-BD59-A6C34878D82A}">
                    <a16:rowId xmlns:a16="http://schemas.microsoft.com/office/drawing/2014/main" val="10001"/>
                  </a:ext>
                </a:extLst>
              </a:tr>
              <a:tr h="3280174">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fr-ca" sz="12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Agence de la santé publique du Canada</a:t>
                      </a:r>
                      <a:endParaRPr kumimoji="0" lang="fr-CA" sz="12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fr-ca" sz="12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Chaires d</a:t>
                      </a:r>
                      <a:r>
                        <a:rPr kumimoji="0" lang="fr-CA" sz="12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a:t>
                      </a:r>
                      <a:r>
                        <a:rPr kumimoji="0" lang="fr-ca" sz="12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excellence en recherche du Canada</a:t>
                      </a:r>
                      <a:endParaRPr kumimoji="0" lang="fr-CA" sz="12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fr-ca" sz="12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Conseil de recherches en sciences humaines</a:t>
                      </a:r>
                      <a:endParaRPr kumimoji="0" lang="fr-CA" sz="12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fr-ca" sz="12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Conseil de recherches en sciences naturelles et en génie du Canada</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fr-ca" sz="12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Conseil national de recherches du Canada</a:t>
                      </a:r>
                    </a:p>
                    <a:p>
                      <a:pPr marL="0" marR="0" lvl="0" indent="0" algn="l" defTabSz="914400" rtl="0" eaLnBrk="1" fontAlgn="base" latinLnBrk="0" hangingPunct="1">
                        <a:lnSpc>
                          <a:spcPct val="100000"/>
                        </a:lnSpc>
                        <a:spcBef>
                          <a:spcPts val="0"/>
                        </a:spcBef>
                        <a:spcAft>
                          <a:spcPts val="0"/>
                        </a:spcAft>
                        <a:buClrTx/>
                        <a:buSzTx/>
                        <a:buFontTx/>
                        <a:buNone/>
                        <a:tabLst/>
                      </a:pPr>
                      <a:r>
                        <a:rPr kumimoji="0" lang="fr-ca" sz="12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Fondation canadienne pour l</a:t>
                      </a:r>
                      <a:r>
                        <a:rPr kumimoji="0" lang="fr-CA" sz="12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a:t>
                      </a:r>
                      <a:r>
                        <a:rPr kumimoji="0" lang="fr-ca" sz="12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innovation</a:t>
                      </a:r>
                      <a:endParaRPr kumimoji="0" lang="fr-CA" sz="12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fr-ca" sz="12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Génome Canada</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fr-CA" sz="12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Instituts de recherche en santé du Canada</a:t>
                      </a:r>
                      <a:endParaRPr kumimoji="0" lang="fr-ca" sz="12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fr-ca" sz="12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Partenariat canadien contre le cancer</a:t>
                      </a:r>
                    </a:p>
                    <a:p>
                      <a:pPr marL="0" marR="0" lvl="0" indent="0" algn="l" defTabSz="914400" rtl="0" eaLnBrk="1" fontAlgn="base" latinLnBrk="0" hangingPunct="1">
                        <a:lnSpc>
                          <a:spcPct val="100000"/>
                        </a:lnSpc>
                        <a:spcBef>
                          <a:spcPts val="0"/>
                        </a:spcBef>
                        <a:spcAft>
                          <a:spcPts val="0"/>
                        </a:spcAft>
                        <a:buClrTx/>
                        <a:buSzTx/>
                        <a:buFontTx/>
                        <a:buNone/>
                        <a:tabLst/>
                      </a:pPr>
                      <a:r>
                        <a:rPr kumimoji="0" lang="fr-ca" sz="12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Programme des chaires de recherche du Canada</a:t>
                      </a:r>
                    </a:p>
                    <a:p>
                      <a:pPr marL="0" marR="0" lvl="0" indent="0" algn="l" defTabSz="914400" rtl="0" eaLnBrk="1" fontAlgn="base" latinLnBrk="0" hangingPunct="1">
                        <a:lnSpc>
                          <a:spcPct val="100000"/>
                        </a:lnSpc>
                        <a:spcBef>
                          <a:spcPts val="0"/>
                        </a:spcBef>
                        <a:spcAft>
                          <a:spcPts val="0"/>
                        </a:spcAft>
                        <a:buClrTx/>
                        <a:buSzTx/>
                        <a:buFontTx/>
                        <a:buNone/>
                        <a:tabLst/>
                      </a:pPr>
                      <a:r>
                        <a:rPr kumimoji="0" lang="fr-ca" sz="12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Réseaux de centres d</a:t>
                      </a:r>
                      <a:r>
                        <a:rPr kumimoji="0" lang="fr-CA" sz="12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a:t>
                      </a:r>
                      <a:r>
                        <a:rPr kumimoji="0" lang="fr-ca" sz="12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excellence</a:t>
                      </a:r>
                    </a:p>
                  </a:txBody>
                  <a:tcPr marL="91441" marR="91441"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75000"/>
                      </a:schemeClr>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fr-ca"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Action cancer Manitoba</a:t>
                      </a:r>
                      <a:endParaRPr kumimoji="0" lang="fr-CA"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fr-ca"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Action Cancer Ontario [1]</a:t>
                      </a:r>
                    </a:p>
                    <a:p>
                      <a:pPr marL="0" marR="0" lvl="0" indent="0" algn="l" defTabSz="914400" rtl="0" eaLnBrk="1" fontAlgn="base" latinLnBrk="0" hangingPunct="1">
                        <a:lnSpc>
                          <a:spcPct val="100000"/>
                        </a:lnSpc>
                        <a:spcBef>
                          <a:spcPts val="0"/>
                        </a:spcBef>
                        <a:spcAft>
                          <a:spcPts val="0"/>
                        </a:spcAft>
                        <a:buClrTx/>
                        <a:buSzTx/>
                        <a:buFontTx/>
                        <a:buNone/>
                        <a:tabLst/>
                      </a:pPr>
                      <a:r>
                        <a:rPr kumimoji="0" lang="fr-ca"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Nova Scotia Cancer Care Program</a:t>
                      </a:r>
                    </a:p>
                    <a:p>
                      <a:pPr marL="0" marR="0" lvl="0" indent="0" algn="l" defTabSz="914400" rtl="0" eaLnBrk="1" fontAlgn="base" latinLnBrk="0" hangingPunct="1">
                        <a:lnSpc>
                          <a:spcPct val="100000"/>
                        </a:lnSpc>
                        <a:spcBef>
                          <a:spcPts val="0"/>
                        </a:spcBef>
                        <a:spcAft>
                          <a:spcPts val="0"/>
                        </a:spcAft>
                        <a:buClrTx/>
                        <a:buSzTx/>
                        <a:buFontTx/>
                        <a:buNone/>
                        <a:tabLst/>
                      </a:pPr>
                      <a:r>
                        <a:rPr kumimoji="0" lang="fr-ca"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Saskatchewan Cancer Agency</a:t>
                      </a:r>
                    </a:p>
                    <a:p>
                      <a:pPr marL="0" marR="0" lvl="0" indent="0" algn="l" defTabSz="914400" rtl="0" eaLnBrk="1" fontAlgn="base" latinLnBrk="0" hangingPunct="1">
                        <a:lnSpc>
                          <a:spcPct val="100000"/>
                        </a:lnSpc>
                        <a:spcBef>
                          <a:spcPts val="0"/>
                        </a:spcBef>
                        <a:spcAft>
                          <a:spcPts val="0"/>
                        </a:spcAft>
                        <a:buClrTx/>
                        <a:buSzTx/>
                        <a:buFontTx/>
                        <a:buNone/>
                        <a:tabLst/>
                      </a:pPr>
                      <a:endParaRPr kumimoji="0" lang="fr-ca"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91441" marR="91441"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fr-CA"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Alberta </a:t>
                      </a:r>
                      <a:r>
                        <a:rPr kumimoji="0" lang="fr-CA" sz="1200" b="0" i="0" u="none" strike="noStrike" cap="none" normalizeH="0" baseline="0" dirty="0" err="1">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Innovates</a:t>
                      </a:r>
                      <a:r>
                        <a:rPr kumimoji="0" lang="fr-CA"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p>
                    <a:p>
                      <a:pPr marL="0" marR="0" lvl="0" indent="0" algn="l" defTabSz="914400" rtl="0" eaLnBrk="1" fontAlgn="base" latinLnBrk="0" hangingPunct="1">
                        <a:lnSpc>
                          <a:spcPct val="100000"/>
                        </a:lnSpc>
                        <a:spcBef>
                          <a:spcPts val="0"/>
                        </a:spcBef>
                        <a:spcAft>
                          <a:spcPts val="0"/>
                        </a:spcAft>
                        <a:buClrTx/>
                        <a:buSzTx/>
                        <a:buFontTx/>
                        <a:buNone/>
                        <a:tabLst/>
                      </a:pPr>
                      <a:r>
                        <a:rPr kumimoji="0" lang="fr-CA"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Fondation de la recherche en santé du Nouveau-Brunswick</a:t>
                      </a:r>
                    </a:p>
                    <a:p>
                      <a:pPr marL="0" marR="0" lvl="0" indent="0" algn="l" defTabSz="914400" rtl="0" eaLnBrk="1" fontAlgn="base" latinLnBrk="0" hangingPunct="1">
                        <a:lnSpc>
                          <a:spcPct val="100000"/>
                        </a:lnSpc>
                        <a:spcBef>
                          <a:spcPts val="0"/>
                        </a:spcBef>
                        <a:spcAft>
                          <a:spcPts val="0"/>
                        </a:spcAft>
                        <a:buClrTx/>
                        <a:buSzTx/>
                        <a:buFontTx/>
                        <a:buNone/>
                        <a:tabLst/>
                      </a:pPr>
                      <a:r>
                        <a:rPr kumimoji="0" lang="fr-CA"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Fonds de recherche du Québec – Santé </a:t>
                      </a:r>
                    </a:p>
                    <a:p>
                      <a:pPr marL="0" marR="0" lvl="0" indent="0" algn="l" defTabSz="914400" rtl="0" eaLnBrk="1" fontAlgn="base" latinLnBrk="0" hangingPunct="1">
                        <a:lnSpc>
                          <a:spcPct val="100000"/>
                        </a:lnSpc>
                        <a:spcBef>
                          <a:spcPts val="0"/>
                        </a:spcBef>
                        <a:spcAft>
                          <a:spcPts val="0"/>
                        </a:spcAft>
                        <a:buClrTx/>
                        <a:buSzTx/>
                        <a:buFontTx/>
                        <a:buNone/>
                        <a:tabLst/>
                      </a:pPr>
                      <a:r>
                        <a:rPr kumimoji="0" lang="fr-CA"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Institut ontarien de recherche sur le cancer</a:t>
                      </a:r>
                    </a:p>
                    <a:p>
                      <a:pPr marL="0" marR="0" lvl="0" indent="0" algn="l" defTabSz="914400" rtl="0" eaLnBrk="1" fontAlgn="base" latinLnBrk="0" hangingPunct="1">
                        <a:lnSpc>
                          <a:spcPct val="100000"/>
                        </a:lnSpc>
                        <a:spcBef>
                          <a:spcPts val="0"/>
                        </a:spcBef>
                        <a:spcAft>
                          <a:spcPts val="0"/>
                        </a:spcAft>
                        <a:buClrTx/>
                        <a:buSzTx/>
                        <a:buFontTx/>
                        <a:buNone/>
                        <a:tabLst/>
                      </a:pPr>
                      <a:r>
                        <a:rPr kumimoji="0" lang="fr-CA"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Michael Smith </a:t>
                      </a:r>
                      <a:r>
                        <a:rPr kumimoji="0" lang="fr-CA" sz="1200" b="0" i="0" u="none" strike="noStrike" cap="none" normalizeH="0" baseline="0" dirty="0" err="1">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Foundation</a:t>
                      </a:r>
                      <a:r>
                        <a:rPr kumimoji="0" lang="fr-CA"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for </a:t>
                      </a:r>
                      <a:r>
                        <a:rPr kumimoji="0" lang="fr-CA" sz="1200" b="0" i="0" u="none" strike="noStrike" cap="none" normalizeH="0" baseline="0" dirty="0" err="1">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Health</a:t>
                      </a:r>
                      <a:r>
                        <a:rPr kumimoji="0" lang="fr-CA"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kumimoji="0" lang="fr-CA" sz="1200" b="0" i="0" u="none" strike="noStrike" cap="none" normalizeH="0" baseline="0" dirty="0" err="1">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Research</a:t>
                      </a:r>
                      <a:endParaRPr kumimoji="0" lang="fr-CA"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pPr>
                      <a:r>
                        <a:rPr kumimoji="0" lang="fr-CA"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Ministère du Développement économique, de la Création d’emplois et du Commerce de l’Ontario</a:t>
                      </a:r>
                    </a:p>
                    <a:p>
                      <a:pPr marL="0" marR="0" lvl="0" indent="0" algn="l" defTabSz="914400" rtl="0" eaLnBrk="1" fontAlgn="base" latinLnBrk="0" hangingPunct="1">
                        <a:lnSpc>
                          <a:spcPct val="100000"/>
                        </a:lnSpc>
                        <a:spcBef>
                          <a:spcPts val="0"/>
                        </a:spcBef>
                        <a:spcAft>
                          <a:spcPts val="0"/>
                        </a:spcAft>
                        <a:buClrTx/>
                        <a:buSzTx/>
                        <a:buFontTx/>
                        <a:buNone/>
                        <a:tabLst/>
                      </a:pPr>
                      <a:r>
                        <a:rPr kumimoji="0" lang="fr-CA"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Newfoundland and Labrador Centre for </a:t>
                      </a:r>
                      <a:r>
                        <a:rPr kumimoji="0" lang="fr-CA" sz="1200" b="0" i="0" u="none" strike="noStrike" cap="none" normalizeH="0" baseline="0" dirty="0" err="1">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Applied</a:t>
                      </a:r>
                      <a:r>
                        <a:rPr kumimoji="0" lang="fr-CA"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kumimoji="0" lang="fr-CA" sz="1200" b="0" i="0" u="none" strike="noStrike" cap="none" normalizeH="0" baseline="0" dirty="0" err="1">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Health</a:t>
                      </a:r>
                      <a:r>
                        <a:rPr kumimoji="0" lang="fr-CA"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kumimoji="0" lang="fr-CA" sz="1200" b="0" i="0" u="none" strike="noStrike" cap="none" normalizeH="0" baseline="0" dirty="0" err="1">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Research</a:t>
                      </a:r>
                      <a:endParaRPr kumimoji="0" lang="fr-CA"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pPr>
                      <a:r>
                        <a:rPr kumimoji="0" lang="fr-CA"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Nova Scotia </a:t>
                      </a:r>
                      <a:r>
                        <a:rPr kumimoji="0" lang="fr-CA" sz="1200" b="0" i="0" u="none" strike="noStrike" cap="none" normalizeH="0" baseline="0" dirty="0" err="1">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Health</a:t>
                      </a:r>
                      <a:r>
                        <a:rPr kumimoji="0" lang="fr-CA"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kumimoji="0" lang="fr-CA" sz="1200" b="0" i="0" u="none" strike="noStrike" cap="none" normalizeH="0" baseline="0" dirty="0" err="1">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Research</a:t>
                      </a:r>
                      <a:r>
                        <a:rPr kumimoji="0" lang="fr-CA"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kumimoji="0" lang="fr-CA" sz="1200" b="0" i="0" u="none" strike="noStrike" cap="none" normalizeH="0" baseline="0" dirty="0" err="1">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Foundation</a:t>
                      </a:r>
                      <a:r>
                        <a:rPr kumimoji="0" lang="fr-CA"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[2]</a:t>
                      </a:r>
                    </a:p>
                    <a:p>
                      <a:pPr marL="0" marR="0" lvl="0" indent="0" algn="l" defTabSz="914400" rtl="0" eaLnBrk="1" fontAlgn="base" latinLnBrk="0" hangingPunct="1">
                        <a:lnSpc>
                          <a:spcPct val="100000"/>
                        </a:lnSpc>
                        <a:spcBef>
                          <a:spcPts val="0"/>
                        </a:spcBef>
                        <a:spcAft>
                          <a:spcPts val="0"/>
                        </a:spcAft>
                        <a:buClrTx/>
                        <a:buSzTx/>
                        <a:buFontTx/>
                        <a:buNone/>
                        <a:tabLst/>
                      </a:pPr>
                      <a:r>
                        <a:rPr kumimoji="0" lang="fr-CA" sz="1200" b="0" i="0" u="none" strike="noStrike" cap="none" normalizeH="0" baseline="0" dirty="0" err="1">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Research</a:t>
                      </a:r>
                      <a:r>
                        <a:rPr kumimoji="0" lang="fr-CA"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Manitoba</a:t>
                      </a:r>
                    </a:p>
                    <a:p>
                      <a:pPr marL="0" marR="0" lvl="0" indent="0" algn="l" defTabSz="914400" rtl="0" eaLnBrk="1" fontAlgn="base" latinLnBrk="0" hangingPunct="1">
                        <a:lnSpc>
                          <a:spcPct val="100000"/>
                        </a:lnSpc>
                        <a:spcBef>
                          <a:spcPts val="0"/>
                        </a:spcBef>
                        <a:spcAft>
                          <a:spcPts val="0"/>
                        </a:spcAft>
                        <a:buClrTx/>
                        <a:buSzTx/>
                        <a:buFontTx/>
                        <a:buNone/>
                        <a:tabLst/>
                      </a:pPr>
                      <a:r>
                        <a:rPr kumimoji="0" lang="fr-CA"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Saskatchewan </a:t>
                      </a:r>
                      <a:r>
                        <a:rPr kumimoji="0" lang="fr-CA" sz="1200" b="0" i="0" u="none" strike="noStrike" cap="none" normalizeH="0" baseline="0" dirty="0" err="1">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Health</a:t>
                      </a:r>
                      <a:r>
                        <a:rPr kumimoji="0" lang="fr-CA"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kumimoji="0" lang="fr-CA" sz="1200" b="0" i="0" u="none" strike="noStrike" cap="none" normalizeH="0" baseline="0" dirty="0" err="1">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Research</a:t>
                      </a:r>
                      <a:r>
                        <a:rPr kumimoji="0" lang="fr-CA"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kumimoji="0" lang="fr-CA" sz="1200" b="0" i="0" u="none" strike="noStrike" cap="none" normalizeH="0" baseline="0" dirty="0" err="1">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Foundation</a:t>
                      </a:r>
                      <a:endParaRPr kumimoji="0" lang="fr-CA"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91441" marR="91441"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fr-FR"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Alberta Cancer </a:t>
                      </a:r>
                      <a:r>
                        <a:rPr kumimoji="0" lang="fr-FR" sz="1200" b="0" i="0" u="none" strike="noStrike" cap="none" normalizeH="0" baseline="0" dirty="0" err="1">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Foundation</a:t>
                      </a:r>
                      <a:endParaRPr kumimoji="0" lang="fr-FR"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pPr>
                      <a:r>
                        <a:rPr kumimoji="0" lang="fr-FR"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Association canadienne de radio-oncologie</a:t>
                      </a:r>
                    </a:p>
                    <a:p>
                      <a:pPr marL="0" marR="0" lvl="0" indent="0" algn="l" defTabSz="914400" rtl="0" eaLnBrk="1" fontAlgn="base" latinLnBrk="0" hangingPunct="1">
                        <a:lnSpc>
                          <a:spcPct val="100000"/>
                        </a:lnSpc>
                        <a:spcBef>
                          <a:spcPts val="0"/>
                        </a:spcBef>
                        <a:spcAft>
                          <a:spcPts val="0"/>
                        </a:spcAft>
                        <a:buClrTx/>
                        <a:buSzTx/>
                        <a:buFontTx/>
                        <a:buNone/>
                        <a:tabLst/>
                      </a:pPr>
                      <a:r>
                        <a:rPr kumimoji="0" lang="fr-FR"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Beatrice Hunter Cancer </a:t>
                      </a:r>
                      <a:r>
                        <a:rPr kumimoji="0" lang="fr-FR" sz="1200" b="0" i="0" u="none" strike="noStrike" cap="none" normalizeH="0" baseline="0" dirty="0" err="1">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Research</a:t>
                      </a:r>
                      <a:r>
                        <a:rPr kumimoji="0" lang="fr-FR"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Institute</a:t>
                      </a:r>
                    </a:p>
                    <a:p>
                      <a:pPr marL="0" marR="0" lvl="0" indent="0" algn="l" defTabSz="914400" rtl="0" eaLnBrk="1" fontAlgn="base" latinLnBrk="0" hangingPunct="1">
                        <a:lnSpc>
                          <a:spcPct val="100000"/>
                        </a:lnSpc>
                        <a:spcBef>
                          <a:spcPts val="0"/>
                        </a:spcBef>
                        <a:spcAft>
                          <a:spcPts val="0"/>
                        </a:spcAft>
                        <a:buClrTx/>
                        <a:buSzTx/>
                        <a:buFontTx/>
                        <a:buNone/>
                        <a:tabLst/>
                      </a:pPr>
                      <a:r>
                        <a:rPr kumimoji="0" lang="fr-FR"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C</a:t>
                      </a:r>
                      <a:r>
                        <a:rPr kumimoji="0" lang="fr-FR" sz="1200" b="0" i="0" u="none" strike="noStrike" cap="none" normalizeH="0" baseline="3000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17</a:t>
                      </a:r>
                      <a:r>
                        <a:rPr kumimoji="0" lang="fr-FR"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kumimoji="0" lang="fr-FR" sz="1200" b="0" i="0" u="none" strike="noStrike" cap="none" normalizeH="0" baseline="0" dirty="0" err="1">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Research</a:t>
                      </a:r>
                      <a:r>
                        <a:rPr kumimoji="0" lang="fr-FR"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Network</a:t>
                      </a:r>
                    </a:p>
                    <a:p>
                      <a:pPr marL="0" marR="0" lvl="0" indent="0" algn="l" defTabSz="914400" rtl="0" eaLnBrk="1" fontAlgn="base" latinLnBrk="0" hangingPunct="1">
                        <a:lnSpc>
                          <a:spcPct val="100000"/>
                        </a:lnSpc>
                        <a:spcBef>
                          <a:spcPts val="0"/>
                        </a:spcBef>
                        <a:spcAft>
                          <a:spcPts val="0"/>
                        </a:spcAft>
                        <a:buClrTx/>
                        <a:buSzTx/>
                        <a:buFontTx/>
                        <a:buNone/>
                        <a:tabLst/>
                      </a:pPr>
                      <a:r>
                        <a:rPr kumimoji="0" lang="fr-FR"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Fondation canadienne des tumeurs cérébrales</a:t>
                      </a:r>
                    </a:p>
                    <a:p>
                      <a:pPr marL="0" marR="0" lvl="0" indent="0" algn="l" defTabSz="914400" rtl="0" eaLnBrk="1" fontAlgn="base" latinLnBrk="0" hangingPunct="1">
                        <a:lnSpc>
                          <a:spcPct val="100000"/>
                        </a:lnSpc>
                        <a:spcBef>
                          <a:spcPts val="0"/>
                        </a:spcBef>
                        <a:spcAft>
                          <a:spcPts val="0"/>
                        </a:spcAft>
                        <a:buClrTx/>
                        <a:buSzTx/>
                        <a:buFontTx/>
                        <a:buNone/>
                        <a:tabLst/>
                      </a:pPr>
                      <a:r>
                        <a:rPr kumimoji="0" lang="fr-FR"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La Fondation Cole</a:t>
                      </a:r>
                    </a:p>
                    <a:p>
                      <a:pPr marL="0" marR="0" lvl="0" indent="0" algn="l" defTabSz="914400" rtl="0" eaLnBrk="1" fontAlgn="base" latinLnBrk="0" hangingPunct="1">
                        <a:lnSpc>
                          <a:spcPct val="100000"/>
                        </a:lnSpc>
                        <a:spcBef>
                          <a:spcPts val="0"/>
                        </a:spcBef>
                        <a:spcAft>
                          <a:spcPts val="0"/>
                        </a:spcAft>
                        <a:buClrTx/>
                        <a:buSzTx/>
                        <a:buFontTx/>
                        <a:buNone/>
                        <a:tabLst/>
                      </a:pPr>
                      <a:r>
                        <a:rPr kumimoji="0" lang="fr-FR"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Société canadienne du cancer</a:t>
                      </a:r>
                    </a:p>
                    <a:p>
                      <a:pPr marL="0" marR="0" lvl="0" indent="0" algn="l" defTabSz="914400" rtl="0" eaLnBrk="1" fontAlgn="base" latinLnBrk="0" hangingPunct="1">
                        <a:lnSpc>
                          <a:spcPct val="100000"/>
                        </a:lnSpc>
                        <a:spcBef>
                          <a:spcPts val="0"/>
                        </a:spcBef>
                        <a:spcAft>
                          <a:spcPts val="0"/>
                        </a:spcAft>
                        <a:buClrTx/>
                        <a:buSzTx/>
                        <a:buFontTx/>
                        <a:buNone/>
                        <a:tabLst/>
                      </a:pPr>
                      <a:r>
                        <a:rPr kumimoji="0" lang="fr-FR"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Société de recherche sur le cancer</a:t>
                      </a:r>
                    </a:p>
                    <a:p>
                      <a:pPr marL="0" marR="0" lvl="0" indent="0" algn="l" defTabSz="914400" rtl="0" eaLnBrk="1" fontAlgn="base" latinLnBrk="0" hangingPunct="1">
                        <a:lnSpc>
                          <a:spcPct val="100000"/>
                        </a:lnSpc>
                        <a:spcBef>
                          <a:spcPts val="0"/>
                        </a:spcBef>
                        <a:spcAft>
                          <a:spcPts val="0"/>
                        </a:spcAft>
                        <a:buClrTx/>
                        <a:buSzTx/>
                        <a:buFontTx/>
                        <a:buNone/>
                        <a:tabLst/>
                      </a:pPr>
                      <a:r>
                        <a:rPr kumimoji="0" lang="fr-FR"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Société du cancer du sein du Canada</a:t>
                      </a:r>
                    </a:p>
                  </a:txBody>
                  <a:tcPr marL="91441" marR="91441"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fr-CA"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Cancer de l’ovaire Canada</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fr-CA" sz="1200" b="0" i="0" u="none" strike="noStrike" kern="1200"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Cancer de la Prostate Canada [3]</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fr-CA" sz="1200" b="0" i="0" u="none" strike="noStrike" kern="1200"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Cancer du pancréas Canada</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fr-CA" sz="1200" b="0" i="0" u="none" strike="noStrike" kern="1200"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Fondation du cancer du sein du Québec</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fr-CA" sz="1200" b="0" i="0" u="none" strike="noStrike" kern="1200"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Institut de recherche Terry Fox</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fr-CA" sz="1200" b="0" i="0" u="none" strike="noStrike" kern="1200"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La Fondation canadienne du rein</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fr-CA" sz="1200" b="0" i="0" u="none" strike="noStrike" cap="none" normalizeH="0" baseline="0" dirty="0" err="1">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Pediatric</a:t>
                      </a:r>
                      <a:r>
                        <a:rPr kumimoji="0" lang="fr-CA"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kumimoji="0" lang="fr-CA" sz="1200" b="0" i="0" u="none" strike="noStrike" cap="none" normalizeH="0" baseline="0" dirty="0" err="1">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Oncology</a:t>
                      </a:r>
                      <a:r>
                        <a:rPr kumimoji="0" lang="fr-CA"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Group of Ontario</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fr-CA"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PROCURE</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fr-CA"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Société de leucémie et lymphome du Canada</a:t>
                      </a:r>
                    </a:p>
                    <a:p>
                      <a:pPr marL="0" marR="0" lvl="0" indent="0" algn="l" defTabSz="914400" rtl="0" eaLnBrk="1" fontAlgn="base" latinLnBrk="0" hangingPunct="1">
                        <a:lnSpc>
                          <a:spcPct val="100000"/>
                        </a:lnSpc>
                        <a:spcBef>
                          <a:spcPts val="0"/>
                        </a:spcBef>
                        <a:spcAft>
                          <a:spcPts val="0"/>
                        </a:spcAft>
                        <a:buClrTx/>
                        <a:buSzTx/>
                        <a:buFontTx/>
                        <a:buNone/>
                        <a:tabLst/>
                      </a:pPr>
                      <a:endParaRPr kumimoji="0" lang="fr-ca"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91441" marR="91441"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2"/>
                  </a:ext>
                </a:extLst>
              </a:tr>
            </a:tbl>
          </a:graphicData>
        </a:graphic>
      </p:graphicFrame>
      <p:sp>
        <p:nvSpPr>
          <p:cNvPr id="2" name="Rectangle 1"/>
          <p:cNvSpPr/>
          <p:nvPr/>
        </p:nvSpPr>
        <p:spPr>
          <a:xfrm>
            <a:off x="591454" y="5663898"/>
            <a:ext cx="11242992" cy="900246"/>
          </a:xfrm>
          <a:prstGeom prst="rect">
            <a:avLst/>
          </a:prstGeom>
        </p:spPr>
        <p:txBody>
          <a:bodyPr wrap="square">
            <a:spAutoFit/>
          </a:bodyPr>
          <a:lstStyle/>
          <a:p>
            <a:r>
              <a:rPr lang="fr-ca" sz="1050" i="1" dirty="0">
                <a:latin typeface="Segoe UI" panose="020B0502040204020203" pitchFamily="34" charset="0"/>
                <a:cs typeface="Segoe UI" panose="020B0502040204020203" pitchFamily="34" charset="0"/>
              </a:rPr>
              <a:t>[1] Action Cancer Ontario a été dissoute en décembre 2019 et fait maintenant partie de Santé Ontario.</a:t>
            </a:r>
          </a:p>
          <a:p>
            <a:r>
              <a:rPr lang="fr-ca" sz="1050" i="1" dirty="0">
                <a:latin typeface="Segoe UI" panose="020B0502040204020203" pitchFamily="34" charset="0"/>
                <a:cs typeface="Segoe UI" panose="020B0502040204020203" pitchFamily="34" charset="0"/>
              </a:rPr>
              <a:t>[2] Les activités de l</a:t>
            </a:r>
            <a:r>
              <a:rPr lang="fr-CA" sz="1050" i="1" dirty="0">
                <a:latin typeface="Segoe UI" panose="020B0502040204020203" pitchFamily="34" charset="0"/>
                <a:cs typeface="Segoe UI" panose="020B0502040204020203" pitchFamily="34" charset="0"/>
              </a:rPr>
              <a:t>’</a:t>
            </a:r>
            <a:r>
              <a:rPr lang="fr-ca" sz="1050" i="1" dirty="0">
                <a:latin typeface="Segoe UI" panose="020B0502040204020203" pitchFamily="34" charset="0"/>
                <a:cs typeface="Segoe UI" panose="020B0502040204020203" pitchFamily="34" charset="0"/>
              </a:rPr>
              <a:t>ancienne Nova Scotia </a:t>
            </a:r>
            <a:r>
              <a:rPr lang="fr-ca" sz="1050" i="1" dirty="0" err="1">
                <a:latin typeface="Segoe UI" panose="020B0502040204020203" pitchFamily="34" charset="0"/>
                <a:cs typeface="Segoe UI" panose="020B0502040204020203" pitchFamily="34" charset="0"/>
              </a:rPr>
              <a:t>Health</a:t>
            </a:r>
            <a:r>
              <a:rPr lang="fr-ca" sz="1050" i="1" dirty="0">
                <a:latin typeface="Segoe UI" panose="020B0502040204020203" pitchFamily="34" charset="0"/>
                <a:cs typeface="Segoe UI" panose="020B0502040204020203" pitchFamily="34" charset="0"/>
              </a:rPr>
              <a:t> </a:t>
            </a:r>
            <a:r>
              <a:rPr lang="fr-ca" sz="1050" i="1" dirty="0" err="1">
                <a:latin typeface="Segoe UI" panose="020B0502040204020203" pitchFamily="34" charset="0"/>
                <a:cs typeface="Segoe UI" panose="020B0502040204020203" pitchFamily="34" charset="0"/>
              </a:rPr>
              <a:t>Research</a:t>
            </a:r>
            <a:r>
              <a:rPr lang="fr-ca" sz="1050" i="1" dirty="0">
                <a:latin typeface="Segoe UI" panose="020B0502040204020203" pitchFamily="34" charset="0"/>
                <a:cs typeface="Segoe UI" panose="020B0502040204020203" pitchFamily="34" charset="0"/>
              </a:rPr>
              <a:t> </a:t>
            </a:r>
            <a:r>
              <a:rPr lang="fr-ca" sz="1050" i="1" dirty="0" err="1">
                <a:latin typeface="Segoe UI" panose="020B0502040204020203" pitchFamily="34" charset="0"/>
                <a:cs typeface="Segoe UI" panose="020B0502040204020203" pitchFamily="34" charset="0"/>
              </a:rPr>
              <a:t>Foundation</a:t>
            </a:r>
            <a:r>
              <a:rPr lang="fr-ca" sz="1050" i="1" dirty="0">
                <a:latin typeface="Segoe UI" panose="020B0502040204020203" pitchFamily="34" charset="0"/>
                <a:cs typeface="Segoe UI" panose="020B0502040204020203" pitchFamily="34" charset="0"/>
              </a:rPr>
              <a:t> ont été intégrées au sein de celles de </a:t>
            </a:r>
            <a:r>
              <a:rPr lang="fr-ca" sz="1050" i="1" dirty="0" err="1">
                <a:latin typeface="Segoe UI" panose="020B0502040204020203" pitchFamily="34" charset="0"/>
                <a:cs typeface="Segoe UI" panose="020B0502040204020203" pitchFamily="34" charset="0"/>
              </a:rPr>
              <a:t>Research</a:t>
            </a:r>
            <a:r>
              <a:rPr lang="fr-ca" sz="1050" i="1" dirty="0">
                <a:latin typeface="Segoe UI" panose="020B0502040204020203" pitchFamily="34" charset="0"/>
                <a:cs typeface="Segoe UI" panose="020B0502040204020203" pitchFamily="34" charset="0"/>
              </a:rPr>
              <a:t> Nova Scotia en avril 2019. </a:t>
            </a:r>
            <a:r>
              <a:rPr lang="fr-ca" sz="1050" i="1" dirty="0" err="1">
                <a:latin typeface="Segoe UI" panose="020B0502040204020203" pitchFamily="34" charset="0"/>
                <a:cs typeface="Segoe UI" panose="020B0502040204020203" pitchFamily="34" charset="0"/>
              </a:rPr>
              <a:t>Research</a:t>
            </a:r>
            <a:r>
              <a:rPr lang="fr-ca" sz="1050" i="1" dirty="0">
                <a:latin typeface="Segoe UI" panose="020B0502040204020203" pitchFamily="34" charset="0"/>
                <a:cs typeface="Segoe UI" panose="020B0502040204020203" pitchFamily="34" charset="0"/>
              </a:rPr>
              <a:t> Nova Scotia a continué d</a:t>
            </a:r>
            <a:r>
              <a:rPr lang="fr-CA" sz="1050" i="1" dirty="0">
                <a:latin typeface="Segoe UI" panose="020B0502040204020203" pitchFamily="34" charset="0"/>
                <a:cs typeface="Segoe UI" panose="020B0502040204020203" pitchFamily="34" charset="0"/>
              </a:rPr>
              <a:t>’</a:t>
            </a:r>
            <a:r>
              <a:rPr lang="fr-ca" sz="1050" i="1" dirty="0">
                <a:latin typeface="Segoe UI" panose="020B0502040204020203" pitchFamily="34" charset="0"/>
                <a:cs typeface="Segoe UI" panose="020B0502040204020203" pitchFamily="34" charset="0"/>
              </a:rPr>
              <a:t>offrir les programmes de la NSHRF jusqu</a:t>
            </a:r>
            <a:r>
              <a:rPr lang="fr-CA" sz="1050" i="1" dirty="0">
                <a:latin typeface="Segoe UI" panose="020B0502040204020203" pitchFamily="34" charset="0"/>
                <a:cs typeface="Segoe UI" panose="020B0502040204020203" pitchFamily="34" charset="0"/>
              </a:rPr>
              <a:t>’</a:t>
            </a:r>
            <a:r>
              <a:rPr lang="fr-ca" sz="1050" i="1" dirty="0">
                <a:latin typeface="Segoe UI" panose="020B0502040204020203" pitchFamily="34" charset="0"/>
                <a:cs typeface="Segoe UI" panose="020B0502040204020203" pitchFamily="34" charset="0"/>
              </a:rPr>
              <a:t>en mars 2020.</a:t>
            </a:r>
          </a:p>
          <a:p>
            <a:r>
              <a:rPr lang="fr-ca" sz="1050" i="1" dirty="0">
                <a:latin typeface="Segoe UI" panose="020B0502040204020203" pitchFamily="34" charset="0"/>
                <a:cs typeface="Segoe UI" panose="020B0502040204020203" pitchFamily="34" charset="0"/>
              </a:rPr>
              <a:t>[3] Le 3 février 2020, la Société canadienne du cancer et Cancer de la </a:t>
            </a:r>
            <a:r>
              <a:rPr lang="fr-CA" sz="1050" i="1" dirty="0">
                <a:latin typeface="Segoe UI" panose="020B0502040204020203" pitchFamily="34" charset="0"/>
                <a:cs typeface="Segoe UI" panose="020B0502040204020203" pitchFamily="34" charset="0"/>
              </a:rPr>
              <a:t>P</a:t>
            </a:r>
            <a:r>
              <a:rPr lang="fr-ca" sz="1050" i="1" dirty="0">
                <a:latin typeface="Segoe UI" panose="020B0502040204020203" pitchFamily="34" charset="0"/>
                <a:cs typeface="Segoe UI" panose="020B0502040204020203" pitchFamily="34" charset="0"/>
              </a:rPr>
              <a:t>rostate Canada ont fusionné leurs activités. Les données contenues dans cette présentation renvoient aux investissements effectués par chacun de ces organismes avant leur fusion.</a:t>
            </a:r>
          </a:p>
        </p:txBody>
      </p:sp>
    </p:spTree>
    <p:extLst>
      <p:ext uri="{BB962C8B-B14F-4D97-AF65-F5344CB8AC3E}">
        <p14:creationId xmlns:p14="http://schemas.microsoft.com/office/powerpoint/2010/main" val="397893448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p:txBody>
          <a:bodyPr>
            <a:normAutofit lnSpcReduction="10000"/>
          </a:bodyPr>
          <a:lstStyle/>
          <a:p>
            <a:pPr algn="l" rtl="0"/>
            <a:r>
              <a:rPr lang="fr-ca" b="0" i="0" u="none" baseline="0" dirty="0"/>
              <a:t>Les projets financés par au moins deux organismes sont représentés dans les montants d</a:t>
            </a:r>
            <a:r>
              <a:rPr lang="fr-CA" b="0" i="0" u="none" baseline="0" dirty="0"/>
              <a:t>’</a:t>
            </a:r>
            <a:r>
              <a:rPr lang="fr-ca" b="0" i="0" u="none" baseline="0" dirty="0"/>
              <a:t>investissement des organismes ayant fourni le financement.</a:t>
            </a:r>
            <a:endParaRPr lang="fr-ca" dirty="0"/>
          </a:p>
          <a:p>
            <a:pPr algn="l" rtl="0"/>
            <a:r>
              <a:rPr lang="fr-ca" b="0" i="0" u="none" baseline="0" dirty="0"/>
              <a:t>Les budgets des projets ont été pondérés en fonction de leur pertinence par rapport au cancer. En ce qui concerne les projets qui ne portaient pas entièrement sur le cancer, les budgets ont été pondérés selon une fourchette de 5 à 80 %.</a:t>
            </a:r>
          </a:p>
          <a:p>
            <a:pPr algn="l" rtl="0"/>
            <a:r>
              <a:rPr lang="fr-ca" b="0" i="0" u="none" baseline="0" dirty="0"/>
              <a:t>Les analyses par région géographique ont été fondées uniquement sur l</a:t>
            </a:r>
            <a:r>
              <a:rPr lang="fr-CA" b="0" i="0" u="none" baseline="0" dirty="0"/>
              <a:t>’</a:t>
            </a:r>
            <a:r>
              <a:rPr lang="fr-ca" b="0" i="0" u="none" baseline="0" dirty="0"/>
              <a:t>établissement auquel le chercheur principal (CP) désigné était affilié.</a:t>
            </a:r>
          </a:p>
        </p:txBody>
      </p:sp>
      <p:sp>
        <p:nvSpPr>
          <p:cNvPr id="17410" name="Rectangle 2"/>
          <p:cNvSpPr>
            <a:spLocks noGrp="1" noChangeArrowheads="1"/>
          </p:cNvSpPr>
          <p:nvPr>
            <p:ph type="title"/>
          </p:nvPr>
        </p:nvSpPr>
        <p:spPr/>
        <p:txBody>
          <a:bodyPr>
            <a:normAutofit/>
          </a:bodyPr>
          <a:lstStyle/>
          <a:p>
            <a:pPr algn="l" rtl="0"/>
            <a:r>
              <a:rPr lang="fr-ca" b="0" i="0" u="none" baseline="0" dirty="0"/>
              <a:t>Conventions d</a:t>
            </a:r>
            <a:r>
              <a:rPr lang="fr-CA" b="0" i="0" u="none" baseline="0" dirty="0"/>
              <a:t>’</a:t>
            </a:r>
            <a:r>
              <a:rPr lang="fr-ca" b="0" i="0" u="none" baseline="0" dirty="0"/>
              <a:t>établissement </a:t>
            </a:r>
            <a:r>
              <a:rPr lang="fr-ca" b="0" i="0" u="none" baseline="0" dirty="0" err="1"/>
              <a:t>d</a:t>
            </a:r>
            <a:r>
              <a:rPr lang="fr-CA" b="0" i="0" u="none" baseline="0" dirty="0" err="1"/>
              <a:t>E</a:t>
            </a:r>
            <a:r>
              <a:rPr lang="fr-ca" b="0" i="0" u="none" baseline="0" dirty="0"/>
              <a:t> rapport</a:t>
            </a:r>
            <a:endParaRPr lang="fr-ca" dirty="0"/>
          </a:p>
        </p:txBody>
      </p:sp>
      <p:sp>
        <p:nvSpPr>
          <p:cNvPr id="17412" name="Slide Number Placeholder 5"/>
          <p:cNvSpPr>
            <a:spLocks noGrp="1"/>
          </p:cNvSpPr>
          <p:nvPr>
            <p:ph type="sldNum" sz="quarter" idx="4"/>
          </p:nvPr>
        </p:nvSpPr>
        <p:spPr>
          <a:prstGeom prst="rect">
            <a:avLst/>
          </a:prstGeom>
        </p:spPr>
        <p:txBody>
          <a:bodyPr vert="horz" lIns="91440" tIns="45720" rIns="91440" bIns="45720" rtlCol="0" anchor="ctr"/>
          <a:lstStyle>
            <a:defPPr>
              <a:defRPr lang="fr-ca"/>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0"/>
            <a:fld id="{BC84C3AD-2DB4-48D4-97A7-87626E2C668C}" type="slidenum">
              <a:rPr/>
              <a:pPr/>
              <a:t>11</a:t>
            </a:fld>
            <a:endParaRPr lang="fr-ca"/>
          </a:p>
        </p:txBody>
      </p:sp>
    </p:spTree>
    <p:extLst>
      <p:ext uri="{BB962C8B-B14F-4D97-AF65-F5344CB8AC3E}">
        <p14:creationId xmlns:p14="http://schemas.microsoft.com/office/powerpoint/2010/main" val="53526073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7"/>
          <p:cNvSpPr>
            <a:spLocks noGrp="1" noChangeArrowheads="1"/>
          </p:cNvSpPr>
          <p:nvPr>
            <p:ph idx="1"/>
          </p:nvPr>
        </p:nvSpPr>
        <p:spPr/>
        <p:txBody>
          <a:bodyPr>
            <a:normAutofit fontScale="70000" lnSpcReduction="20000"/>
          </a:bodyPr>
          <a:lstStyle/>
          <a:p>
            <a:pPr algn="l" rtl="0"/>
            <a:r>
              <a:rPr lang="fr-ca" b="0" i="0" u="none" baseline="0" dirty="0"/>
              <a:t>Les 43 organisations/programmes ayant fait l</a:t>
            </a:r>
            <a:r>
              <a:rPr lang="fr-CA" b="0" i="0" u="none" baseline="0" dirty="0"/>
              <a:t>’</a:t>
            </a:r>
            <a:r>
              <a:rPr lang="fr-ca" b="0" i="0" u="none" baseline="0" dirty="0"/>
              <a:t>objet d</a:t>
            </a:r>
            <a:r>
              <a:rPr lang="fr-CA" b="0" i="0" u="none" baseline="0" dirty="0"/>
              <a:t>’</a:t>
            </a:r>
            <a:r>
              <a:rPr lang="fr-ca" b="0" i="0" u="none" baseline="0" dirty="0"/>
              <a:t>un suivi dans le cadre de l</a:t>
            </a:r>
            <a:r>
              <a:rPr lang="fr-CA" b="0" i="0" u="none" baseline="0" dirty="0"/>
              <a:t>’</a:t>
            </a:r>
            <a:r>
              <a:rPr lang="fr-ca" b="0" i="0" u="none" baseline="0" dirty="0"/>
              <a:t>enquête ont investi 491 millions de dollars en 2018. Cela représentait une légère augmentation par rapport à 2017. </a:t>
            </a:r>
          </a:p>
          <a:p>
            <a:pPr algn="l" rtl="0"/>
            <a:r>
              <a:rPr lang="fr-ca" b="0" i="0" u="none" baseline="0" dirty="0"/>
              <a:t>Le nombre de projets financés était bien plus faible, ce qui signifie que des montants plus élevés ont été investis sous forme d</a:t>
            </a:r>
            <a:r>
              <a:rPr lang="fr-CA" b="0" i="0" u="none" baseline="0" dirty="0"/>
              <a:t>’un nombre moindre </a:t>
            </a:r>
            <a:r>
              <a:rPr lang="fr-ca" b="0" i="0" u="none" baseline="0" dirty="0"/>
              <a:t>de subventions/bourses. </a:t>
            </a:r>
          </a:p>
          <a:p>
            <a:pPr algn="l" rtl="0"/>
            <a:r>
              <a:rPr lang="fr-ca" b="0" i="0" u="none" baseline="0" dirty="0"/>
              <a:t>Les programmes/agences du gouvernement fédéral comptaient pour 51 % des investissements en 2018.</a:t>
            </a:r>
          </a:p>
          <a:p>
            <a:pPr algn="l" rtl="0"/>
            <a:r>
              <a:rPr lang="fr-ca" b="0" i="0" u="none" baseline="0" dirty="0"/>
              <a:t>L</a:t>
            </a:r>
            <a:r>
              <a:rPr lang="fr-CA" b="0" i="0" u="none" baseline="0" dirty="0"/>
              <a:t>’</a:t>
            </a:r>
            <a:r>
              <a:rPr lang="fr-ca" b="0" i="0" u="none" baseline="0" dirty="0"/>
              <a:t>investissement le plus important a été réalisé par les Instituts de recherche en santé du Canada (</a:t>
            </a:r>
            <a:r>
              <a:rPr lang="fr-ca" sz="2900" dirty="0"/>
              <a:t>IRSC) et s</a:t>
            </a:r>
            <a:r>
              <a:rPr lang="fr-CA" sz="2900" dirty="0"/>
              <a:t>’</a:t>
            </a:r>
            <a:r>
              <a:rPr lang="fr-ca" sz="2900" dirty="0"/>
              <a:t>élève à 165 millions de dollars, ce qui représente 33 % de l</a:t>
            </a:r>
            <a:r>
              <a:rPr lang="fr-CA" sz="2900" dirty="0"/>
              <a:t>’</a:t>
            </a:r>
            <a:r>
              <a:rPr lang="fr-ca" sz="2900" dirty="0"/>
              <a:t>investissement total en 2018 et 66 % de l</a:t>
            </a:r>
            <a:r>
              <a:rPr lang="fr-CA" sz="2900" dirty="0"/>
              <a:t>’</a:t>
            </a:r>
            <a:r>
              <a:rPr lang="fr-ca" sz="2900" dirty="0"/>
              <a:t>investissement fédéral total.</a:t>
            </a:r>
          </a:p>
          <a:p>
            <a:pPr algn="l" rtl="0"/>
            <a:r>
              <a:rPr lang="fr-ca" sz="2900" dirty="0"/>
              <a:t>Les investissements </a:t>
            </a:r>
            <a:r>
              <a:rPr lang="fr-ca" b="0" i="0" u="none" baseline="0" dirty="0"/>
              <a:t>provinciaux globaux, qui comprenaient les investissements provinciaux égaux aux sommes versées dans les programmes de la Fondation canadienne pour l</a:t>
            </a:r>
            <a:r>
              <a:rPr lang="fr-CA" b="0" i="0" u="none" baseline="0" dirty="0"/>
              <a:t>’</a:t>
            </a:r>
            <a:r>
              <a:rPr lang="fr-ca" b="0" i="0" u="none" baseline="0" dirty="0"/>
              <a:t>innovation, étaient plutôt constants en 2014 et en 2018, même s</a:t>
            </a:r>
            <a:r>
              <a:rPr lang="fr-CA" b="0" i="0" u="none" baseline="0" dirty="0"/>
              <a:t>’</a:t>
            </a:r>
            <a:r>
              <a:rPr lang="fr-ca" b="0" i="0" u="none" baseline="0" dirty="0"/>
              <a:t>il existait des fluctuations entre les organisations.</a:t>
            </a:r>
          </a:p>
        </p:txBody>
      </p:sp>
      <p:sp>
        <p:nvSpPr>
          <p:cNvPr id="19458" name="Rectangle 6"/>
          <p:cNvSpPr>
            <a:spLocks noGrp="1" noChangeArrowheads="1"/>
          </p:cNvSpPr>
          <p:nvPr>
            <p:ph type="title"/>
          </p:nvPr>
        </p:nvSpPr>
        <p:spPr/>
        <p:txBody>
          <a:bodyPr>
            <a:normAutofit fontScale="90000"/>
          </a:bodyPr>
          <a:lstStyle/>
          <a:p>
            <a:pPr algn="l" rtl="0"/>
            <a:r>
              <a:rPr lang="fr-ca" b="0" i="0" u="none" baseline="0"/>
              <a:t>A1. Investissements globaux – Points saillants pour 2018</a:t>
            </a:r>
          </a:p>
        </p:txBody>
      </p:sp>
      <p:sp>
        <p:nvSpPr>
          <p:cNvPr id="19460" name="Slide Number Placeholder 5"/>
          <p:cNvSpPr>
            <a:spLocks noGrp="1"/>
          </p:cNvSpPr>
          <p:nvPr>
            <p:ph type="sldNum" sz="quarter" idx="4"/>
          </p:nvPr>
        </p:nvSpPr>
        <p:spPr/>
        <p:txBody>
          <a:bodyPr/>
          <a:lstStyle>
            <a:defPPr>
              <a:defRPr lang="fr-ca"/>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0"/>
            <a:fld id="{BC84C3AD-2DB4-48D4-97A7-87626E2C668C}" type="slidenum">
              <a:rPr/>
              <a:pPr/>
              <a:t>12</a:t>
            </a:fld>
            <a:endParaRPr lang="fr-ca"/>
          </a:p>
        </p:txBody>
      </p:sp>
    </p:spTree>
    <p:extLst>
      <p:ext uri="{BB962C8B-B14F-4D97-AF65-F5344CB8AC3E}">
        <p14:creationId xmlns:p14="http://schemas.microsoft.com/office/powerpoint/2010/main" val="180869564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7"/>
          <p:cNvSpPr>
            <a:spLocks noGrp="1" noChangeArrowheads="1"/>
          </p:cNvSpPr>
          <p:nvPr>
            <p:ph idx="1"/>
          </p:nvPr>
        </p:nvSpPr>
        <p:spPr/>
        <p:txBody>
          <a:bodyPr>
            <a:normAutofit fontScale="85000" lnSpcReduction="10000"/>
          </a:bodyPr>
          <a:lstStyle/>
          <a:p>
            <a:pPr algn="l" rtl="0"/>
            <a:r>
              <a:rPr lang="fr-ca" b="0" i="0" u="none" baseline="0" dirty="0"/>
              <a:t>En ce qui concerne les organismes et associations de bienfaisance, les niveaux de financement les plus élevés en 2018 ont été accordés à la Société canadienne du cancer, ce qui reflète sa fusion avec la Fondation canadienne du cancer du sein en 2017. L</a:t>
            </a:r>
            <a:r>
              <a:rPr lang="fr-CA" b="0" i="0" u="none" baseline="0" dirty="0"/>
              <a:t>’</a:t>
            </a:r>
            <a:r>
              <a:rPr lang="fr-ca" b="0" i="0" u="none" baseline="0" dirty="0"/>
              <a:t>autre organisme de bienfaisance du domaine de la recherche qui a reçu le plus d</a:t>
            </a:r>
            <a:r>
              <a:rPr lang="fr-CA" b="0" i="0" u="none" baseline="0" dirty="0"/>
              <a:t>’</a:t>
            </a:r>
            <a:r>
              <a:rPr lang="fr-ca" b="0" i="0" u="none" baseline="0" dirty="0"/>
              <a:t>investissements était l</a:t>
            </a:r>
            <a:r>
              <a:rPr lang="fr-CA" b="0" i="0" u="none" baseline="0" dirty="0"/>
              <a:t>’</a:t>
            </a:r>
            <a:r>
              <a:rPr lang="fr-ca" b="0" i="0" u="none" baseline="0" dirty="0"/>
              <a:t>Institut de recherche Terry Fox. Avec les nouveaux fonds fédéraux, les investissements ne feront qu</a:t>
            </a:r>
            <a:r>
              <a:rPr lang="fr-CA" b="0" i="0" u="none" baseline="0" dirty="0"/>
              <a:t>’</a:t>
            </a:r>
            <a:r>
              <a:rPr lang="fr-ca" b="0" i="0" u="none" baseline="0" dirty="0"/>
              <a:t>augmenter au cours des années à venir.</a:t>
            </a:r>
          </a:p>
          <a:p>
            <a:pPr algn="l" rtl="0"/>
            <a:r>
              <a:rPr lang="fr-ca" b="0" i="0" u="none" baseline="0" dirty="0"/>
              <a:t>Notamment, les investissements dans la recherche accordés par la Société de leucémie et lymphome du Canada ont plus que doublé entre 2014 et 2018.</a:t>
            </a:r>
          </a:p>
          <a:p>
            <a:pPr algn="l" rtl="0"/>
            <a:r>
              <a:rPr lang="fr-ca" b="0" i="0" u="none" baseline="0" dirty="0"/>
              <a:t>Les investissements dans la recherche calculés selon le nombre d</a:t>
            </a:r>
            <a:r>
              <a:rPr lang="fr-CA" b="0" i="0" u="none" baseline="0" dirty="0"/>
              <a:t>’</a:t>
            </a:r>
            <a:r>
              <a:rPr lang="fr-ca" b="0" i="0" u="none" baseline="0" dirty="0"/>
              <a:t>habitants étaient plus élevés dans les provinces les plus peuplées du Canada – l</a:t>
            </a:r>
            <a:r>
              <a:rPr lang="fr-CA" b="0" i="0" u="none" baseline="0" dirty="0"/>
              <a:t>’</a:t>
            </a:r>
            <a:r>
              <a:rPr lang="fr-ca" b="0" i="0" u="none" baseline="0" dirty="0"/>
              <a:t>Ontario, le Québec et la Colombie-Britannique. </a:t>
            </a:r>
            <a:endParaRPr lang="fr-ca" dirty="0"/>
          </a:p>
        </p:txBody>
      </p:sp>
      <p:sp>
        <p:nvSpPr>
          <p:cNvPr id="19458" name="Rectangle 6"/>
          <p:cNvSpPr>
            <a:spLocks noGrp="1" noChangeArrowheads="1"/>
          </p:cNvSpPr>
          <p:nvPr>
            <p:ph type="title"/>
          </p:nvPr>
        </p:nvSpPr>
        <p:spPr/>
        <p:txBody>
          <a:bodyPr>
            <a:normAutofit fontScale="90000"/>
          </a:bodyPr>
          <a:lstStyle/>
          <a:p>
            <a:pPr algn="l" rtl="0"/>
            <a:r>
              <a:rPr lang="fr-ca" b="0" i="0" u="none" baseline="0" dirty="0"/>
              <a:t>A2. Investissements globaux – Points saillants pour 2018</a:t>
            </a:r>
          </a:p>
        </p:txBody>
      </p:sp>
      <p:sp>
        <p:nvSpPr>
          <p:cNvPr id="19460" name="Slide Number Placeholder 5"/>
          <p:cNvSpPr>
            <a:spLocks noGrp="1"/>
          </p:cNvSpPr>
          <p:nvPr>
            <p:ph type="sldNum" sz="quarter" idx="4"/>
          </p:nvPr>
        </p:nvSpPr>
        <p:spPr>
          <a:prstGeom prst="rect">
            <a:avLst/>
          </a:prstGeom>
        </p:spPr>
        <p:txBody>
          <a:bodyPr vert="horz" lIns="91440" tIns="45720" rIns="91440" bIns="45720" rtlCol="0" anchor="ctr"/>
          <a:lstStyle>
            <a:defPPr>
              <a:defRPr lang="fr-ca"/>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0"/>
            <a:fld id="{BC84C3AD-2DB4-48D4-97A7-87626E2C668C}" type="slidenum">
              <a:rPr/>
              <a:pPr/>
              <a:t>13</a:t>
            </a:fld>
            <a:endParaRPr lang="fr-ca"/>
          </a:p>
        </p:txBody>
      </p:sp>
    </p:spTree>
    <p:extLst>
      <p:ext uri="{BB962C8B-B14F-4D97-AF65-F5344CB8AC3E}">
        <p14:creationId xmlns:p14="http://schemas.microsoft.com/office/powerpoint/2010/main" val="230474942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algn="r" rtl="0">
              <a:defRPr/>
            </a:pPr>
            <a:fld id="{CEC0135C-C6E0-442A-9514-5C42A74DE569}" type="slidenum">
              <a:rPr/>
              <a:pPr>
                <a:defRPr/>
              </a:pPr>
              <a:t>14</a:t>
            </a:fld>
            <a:endParaRPr lang="fr-ca" dirty="0"/>
          </a:p>
        </p:txBody>
      </p:sp>
      <p:pic>
        <p:nvPicPr>
          <p:cNvPr id="2" name="Picture 1">
            <a:extLst>
              <a:ext uri="{FF2B5EF4-FFF2-40B4-BE49-F238E27FC236}">
                <a16:creationId xmlns:a16="http://schemas.microsoft.com/office/drawing/2014/main" id="{8C5D4CF6-813A-4917-8981-86DD6173B3E4}"/>
              </a:ext>
            </a:extLst>
          </p:cNvPr>
          <p:cNvPicPr>
            <a:picLocks noChangeAspect="1"/>
          </p:cNvPicPr>
          <p:nvPr/>
        </p:nvPicPr>
        <p:blipFill>
          <a:blip r:embed="rId2"/>
          <a:stretch>
            <a:fillRect/>
          </a:stretch>
        </p:blipFill>
        <p:spPr>
          <a:xfrm>
            <a:off x="847725" y="423364"/>
            <a:ext cx="10304412" cy="5901236"/>
          </a:xfrm>
          <a:prstGeom prst="rect">
            <a:avLst/>
          </a:prstGeom>
        </p:spPr>
      </p:pic>
    </p:spTree>
    <p:extLst>
      <p:ext uri="{BB962C8B-B14F-4D97-AF65-F5344CB8AC3E}">
        <p14:creationId xmlns:p14="http://schemas.microsoft.com/office/powerpoint/2010/main" val="3287021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Slide Number Placeholder 3"/>
          <p:cNvSpPr>
            <a:spLocks noGrp="1"/>
          </p:cNvSpPr>
          <p:nvPr>
            <p:ph type="sldNum" sz="quarter" idx="4"/>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pPr algn="r" rtl="0"/>
            <a:fld id="{3D4268F7-DFEB-4926-AAA4-2E0CC0272D23}" type="slidenum">
              <a:rPr/>
              <a:pPr/>
              <a:t>15</a:t>
            </a:fld>
            <a:endParaRPr lang="fr-ca"/>
          </a:p>
        </p:txBody>
      </p:sp>
      <p:pic>
        <p:nvPicPr>
          <p:cNvPr id="2" name="Picture 1">
            <a:extLst>
              <a:ext uri="{FF2B5EF4-FFF2-40B4-BE49-F238E27FC236}">
                <a16:creationId xmlns:a16="http://schemas.microsoft.com/office/drawing/2014/main" id="{AFA8DB53-2186-4700-ABDB-D59E44585746}"/>
              </a:ext>
            </a:extLst>
          </p:cNvPr>
          <p:cNvPicPr>
            <a:picLocks noChangeAspect="1"/>
          </p:cNvPicPr>
          <p:nvPr/>
        </p:nvPicPr>
        <p:blipFill>
          <a:blip r:embed="rId2"/>
          <a:stretch>
            <a:fillRect/>
          </a:stretch>
        </p:blipFill>
        <p:spPr>
          <a:xfrm>
            <a:off x="888999" y="685803"/>
            <a:ext cx="9882325" cy="5629271"/>
          </a:xfrm>
          <a:prstGeom prst="rect">
            <a:avLst/>
          </a:prstGeom>
        </p:spPr>
      </p:pic>
    </p:spTree>
    <p:extLst>
      <p:ext uri="{BB962C8B-B14F-4D97-AF65-F5344CB8AC3E}">
        <p14:creationId xmlns:p14="http://schemas.microsoft.com/office/powerpoint/2010/main" val="2950208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4"/>
          <p:cNvSpPr>
            <a:spLocks noGrp="1"/>
          </p:cNvSpPr>
          <p:nvPr>
            <p:ph type="sldNum" sz="quarter" idx="4"/>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pPr algn="r" rtl="0"/>
            <a:fld id="{25759989-A391-40CA-9708-CD34CB0BCC9C}" type="slidenum">
              <a:rPr/>
              <a:pPr/>
              <a:t>16</a:t>
            </a:fld>
            <a:endParaRPr lang="fr-ca"/>
          </a:p>
        </p:txBody>
      </p:sp>
      <p:pic>
        <p:nvPicPr>
          <p:cNvPr id="4" name="Picture 3">
            <a:extLst>
              <a:ext uri="{FF2B5EF4-FFF2-40B4-BE49-F238E27FC236}">
                <a16:creationId xmlns:a16="http://schemas.microsoft.com/office/drawing/2014/main" id="{66DAB32F-7B70-4E91-A56C-7DF59ECEDAC5}"/>
              </a:ext>
            </a:extLst>
          </p:cNvPr>
          <p:cNvPicPr>
            <a:picLocks noChangeAspect="1"/>
          </p:cNvPicPr>
          <p:nvPr/>
        </p:nvPicPr>
        <p:blipFill>
          <a:blip r:embed="rId3"/>
          <a:stretch>
            <a:fillRect/>
          </a:stretch>
        </p:blipFill>
        <p:spPr>
          <a:xfrm>
            <a:off x="2796719" y="173081"/>
            <a:ext cx="7851910" cy="6364240"/>
          </a:xfrm>
          <a:prstGeom prst="rect">
            <a:avLst/>
          </a:prstGeom>
        </p:spPr>
      </p:pic>
    </p:spTree>
    <p:extLst>
      <p:ext uri="{BB962C8B-B14F-4D97-AF65-F5344CB8AC3E}">
        <p14:creationId xmlns:p14="http://schemas.microsoft.com/office/powerpoint/2010/main" val="177913816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Slide Number Placeholder 4"/>
          <p:cNvSpPr>
            <a:spLocks noGrp="1"/>
          </p:cNvSpPr>
          <p:nvPr>
            <p:ph type="sldNum" sz="quarter" idx="4"/>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pPr algn="r" rtl="0"/>
            <a:fld id="{CEE74977-BB3C-4695-ABF8-834017F735EA}" type="slidenum">
              <a:rPr/>
              <a:pPr/>
              <a:t>17</a:t>
            </a:fld>
            <a:endParaRPr lang="fr-ca"/>
          </a:p>
        </p:txBody>
      </p:sp>
      <p:pic>
        <p:nvPicPr>
          <p:cNvPr id="2" name="Picture 1">
            <a:extLst>
              <a:ext uri="{FF2B5EF4-FFF2-40B4-BE49-F238E27FC236}">
                <a16:creationId xmlns:a16="http://schemas.microsoft.com/office/drawing/2014/main" id="{6E97D252-4852-4D9D-AC35-838E7E1C7ABB}"/>
              </a:ext>
            </a:extLst>
          </p:cNvPr>
          <p:cNvPicPr>
            <a:picLocks noChangeAspect="1"/>
          </p:cNvPicPr>
          <p:nvPr/>
        </p:nvPicPr>
        <p:blipFill>
          <a:blip r:embed="rId3"/>
          <a:stretch>
            <a:fillRect/>
          </a:stretch>
        </p:blipFill>
        <p:spPr>
          <a:xfrm>
            <a:off x="3311525" y="161925"/>
            <a:ext cx="6235700" cy="6267450"/>
          </a:xfrm>
          <a:prstGeom prst="rect">
            <a:avLst/>
          </a:prstGeom>
        </p:spPr>
      </p:pic>
    </p:spTree>
    <p:extLst>
      <p:ext uri="{BB962C8B-B14F-4D97-AF65-F5344CB8AC3E}">
        <p14:creationId xmlns:p14="http://schemas.microsoft.com/office/powerpoint/2010/main" val="273355561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5"/>
          <p:cNvSpPr>
            <a:spLocks noGrp="1"/>
          </p:cNvSpPr>
          <p:nvPr>
            <p:ph type="sldNum" sz="quarter" idx="4"/>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pPr algn="r" rtl="0" eaLnBrk="0" hangingPunct="0"/>
            <a:fld id="{59C0123B-D50B-4929-BD16-3C0C8D361577}" type="slidenum">
              <a:rPr/>
              <a:pPr eaLnBrk="0" hangingPunct="0"/>
              <a:t>18</a:t>
            </a:fld>
            <a:endParaRPr lang="fr-ca" dirty="0"/>
          </a:p>
        </p:txBody>
      </p:sp>
      <p:pic>
        <p:nvPicPr>
          <p:cNvPr id="2" name="Picture 1">
            <a:extLst>
              <a:ext uri="{FF2B5EF4-FFF2-40B4-BE49-F238E27FC236}">
                <a16:creationId xmlns:a16="http://schemas.microsoft.com/office/drawing/2014/main" id="{11C78F96-6B34-47B5-9561-0E7F5D053D49}"/>
              </a:ext>
            </a:extLst>
          </p:cNvPr>
          <p:cNvPicPr>
            <a:picLocks noChangeAspect="1"/>
          </p:cNvPicPr>
          <p:nvPr/>
        </p:nvPicPr>
        <p:blipFill>
          <a:blip r:embed="rId3"/>
          <a:stretch>
            <a:fillRect/>
          </a:stretch>
        </p:blipFill>
        <p:spPr>
          <a:xfrm>
            <a:off x="864508" y="400049"/>
            <a:ext cx="10314923" cy="5972175"/>
          </a:xfrm>
          <a:prstGeom prst="rect">
            <a:avLst/>
          </a:prstGeom>
        </p:spPr>
      </p:pic>
    </p:spTree>
    <p:extLst>
      <p:ext uri="{BB962C8B-B14F-4D97-AF65-F5344CB8AC3E}">
        <p14:creationId xmlns:p14="http://schemas.microsoft.com/office/powerpoint/2010/main" val="117689905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0"/>
          <p:cNvSpPr>
            <a:spLocks noGrp="1"/>
          </p:cNvSpPr>
          <p:nvPr>
            <p:ph idx="1"/>
          </p:nvPr>
        </p:nvSpPr>
        <p:spPr>
          <a:xfrm>
            <a:off x="745147" y="1833129"/>
            <a:ext cx="11089299" cy="4704191"/>
          </a:xfrm>
        </p:spPr>
        <p:txBody>
          <a:bodyPr>
            <a:normAutofit fontScale="70000" lnSpcReduction="20000"/>
          </a:bodyPr>
          <a:lstStyle/>
          <a:p>
            <a:pPr algn="l" rtl="0"/>
            <a:r>
              <a:rPr lang="fr-ca" b="0" i="0" u="none" baseline="0" dirty="0"/>
              <a:t>Les investissements effectués en 2018 sont classés parmi les six catégories de la classification CSO :</a:t>
            </a:r>
          </a:p>
          <a:p>
            <a:pPr lvl="2" algn="l" rtl="0"/>
            <a:r>
              <a:rPr lang="fr-ca" b="0" i="0" u="none" baseline="0" dirty="0"/>
              <a:t>115 M$ Biologie</a:t>
            </a:r>
          </a:p>
          <a:p>
            <a:pPr lvl="2" algn="l" rtl="0"/>
            <a:r>
              <a:rPr lang="fr-ca" b="0" i="0" u="none" baseline="0" dirty="0"/>
              <a:t>59 M$ Étiologie </a:t>
            </a:r>
          </a:p>
          <a:p>
            <a:pPr lvl="2" algn="l" rtl="0"/>
            <a:r>
              <a:rPr lang="fr-ca" b="0" i="0" u="none" baseline="0" dirty="0"/>
              <a:t>14 M$ Prévention </a:t>
            </a:r>
          </a:p>
          <a:p>
            <a:pPr lvl="2" algn="l" rtl="0"/>
            <a:r>
              <a:rPr lang="fr-ca" b="0" i="0" u="none" baseline="0" dirty="0"/>
              <a:t>91 M$ Dépistage précoce, diagnostic et pronostic</a:t>
            </a:r>
          </a:p>
          <a:p>
            <a:pPr lvl="2" algn="l" rtl="0"/>
            <a:r>
              <a:rPr lang="fr-ca" b="0" i="0" u="none" baseline="0" dirty="0"/>
              <a:t>170 M$ Traitement</a:t>
            </a:r>
          </a:p>
          <a:p>
            <a:pPr lvl="2" algn="l" rtl="0"/>
            <a:r>
              <a:rPr lang="fr-ca" b="0" i="0" u="none" baseline="0" dirty="0"/>
              <a:t>42 M$ Lutte contre le cancer, survie et résultats de recherche</a:t>
            </a:r>
          </a:p>
          <a:p>
            <a:pPr algn="l" rtl="0">
              <a:lnSpc>
                <a:spcPct val="120000"/>
              </a:lnSpc>
            </a:pPr>
            <a:r>
              <a:rPr lang="fr-ca" b="0" i="0" u="none" baseline="0" dirty="0"/>
              <a:t>Au total, 38 millions de dollars de plus ont été investis dans la recherche sur le traitement en 2018, par rapport à 2014. </a:t>
            </a:r>
          </a:p>
          <a:p>
            <a:pPr algn="l" rtl="0">
              <a:lnSpc>
                <a:spcPct val="120000"/>
              </a:lnSpc>
            </a:pPr>
            <a:r>
              <a:rPr lang="fr-ca" b="0" i="0" u="none" baseline="0" dirty="0"/>
              <a:t>Les investissements dans la recherche sur la biologie ont continué à baisser – ils ont culminé à 195 millions de dollars en 2007. En 2018, ils étaient de 170 millions de dollars.</a:t>
            </a:r>
            <a:endParaRPr lang="fr-ca" dirty="0"/>
          </a:p>
          <a:p>
            <a:endParaRPr lang="fr-ca" dirty="0"/>
          </a:p>
        </p:txBody>
      </p:sp>
      <p:sp>
        <p:nvSpPr>
          <p:cNvPr id="24578" name="Rectangle 4"/>
          <p:cNvSpPr>
            <a:spLocks noGrp="1" noChangeArrowheads="1"/>
          </p:cNvSpPr>
          <p:nvPr>
            <p:ph type="title"/>
          </p:nvPr>
        </p:nvSpPr>
        <p:spPr/>
        <p:txBody>
          <a:bodyPr>
            <a:normAutofit fontScale="90000"/>
          </a:bodyPr>
          <a:lstStyle/>
          <a:p>
            <a:pPr algn="l" rtl="0"/>
            <a:r>
              <a:rPr lang="fr-ca" b="0" i="0" u="none" baseline="0" dirty="0"/>
              <a:t>B1. Domaines scientifiques/classification CSO – Points saillants</a:t>
            </a:r>
          </a:p>
        </p:txBody>
      </p:sp>
      <p:sp>
        <p:nvSpPr>
          <p:cNvPr id="24580" name="Slide Number Placeholder 5"/>
          <p:cNvSpPr>
            <a:spLocks noGrp="1"/>
          </p:cNvSpPr>
          <p:nvPr>
            <p:ph type="sldNum" sz="quarter" idx="4"/>
          </p:nvPr>
        </p:nvSpPr>
        <p:spPr/>
        <p:txBody>
          <a:bodyPr/>
          <a:lstStyle>
            <a:defPPr>
              <a:defRPr lang="fr-ca"/>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0"/>
            <a:fld id="{BC84C3AD-2DB4-48D4-97A7-87626E2C668C}" type="slidenum">
              <a:rPr/>
              <a:pPr/>
              <a:t>19</a:t>
            </a:fld>
            <a:endParaRPr lang="fr-ca" dirty="0"/>
          </a:p>
        </p:txBody>
      </p:sp>
    </p:spTree>
    <p:extLst>
      <p:ext uri="{BB962C8B-B14F-4D97-AF65-F5344CB8AC3E}">
        <p14:creationId xmlns:p14="http://schemas.microsoft.com/office/powerpoint/2010/main" val="127438243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085402055"/>
              </p:ext>
            </p:extLst>
          </p:nvPr>
        </p:nvGraphicFramePr>
        <p:xfrm>
          <a:off x="850283" y="2128614"/>
          <a:ext cx="8915153" cy="4267200"/>
        </p:xfrm>
        <a:graphic>
          <a:graphicData uri="http://schemas.openxmlformats.org/drawingml/2006/table">
            <a:tbl>
              <a:tblPr firstRow="1" bandRow="1">
                <a:tableStyleId>{5C22544A-7EE6-4342-B048-85BDC9FD1C3A}</a:tableStyleId>
              </a:tblPr>
              <a:tblGrid>
                <a:gridCol w="6251685">
                  <a:extLst>
                    <a:ext uri="{9D8B030D-6E8A-4147-A177-3AD203B41FA5}">
                      <a16:colId xmlns:a16="http://schemas.microsoft.com/office/drawing/2014/main" val="20000"/>
                    </a:ext>
                  </a:extLst>
                </a:gridCol>
                <a:gridCol w="2663468">
                  <a:extLst>
                    <a:ext uri="{9D8B030D-6E8A-4147-A177-3AD203B41FA5}">
                      <a16:colId xmlns:a16="http://schemas.microsoft.com/office/drawing/2014/main" val="20001"/>
                    </a:ext>
                  </a:extLst>
                </a:gridCol>
              </a:tblGrid>
              <a:tr h="322842">
                <a:tc>
                  <a:txBody>
                    <a:bodyPr/>
                    <a:lstStyle/>
                    <a:p>
                      <a:pPr algn="l" rtl="0"/>
                      <a:r>
                        <a:rPr lang="fr-ca" sz="1600" b="1" i="0" u="none" baseline="0" dirty="0"/>
                        <a:t>Sujet</a:t>
                      </a:r>
                    </a:p>
                  </a:txBody>
                  <a:tcPr marL="168599" marR="168599" anchor="b"/>
                </a:tc>
                <a:tc>
                  <a:txBody>
                    <a:bodyPr/>
                    <a:lstStyle/>
                    <a:p>
                      <a:pPr algn="l" rtl="0"/>
                      <a:r>
                        <a:rPr lang="fr-ca" sz="1600" b="1" i="0" u="none" baseline="0" dirty="0"/>
                        <a:t>Diapositives</a:t>
                      </a:r>
                    </a:p>
                  </a:txBody>
                  <a:tcPr marL="168599" marR="168599" anchor="b"/>
                </a:tc>
                <a:extLst>
                  <a:ext uri="{0D108BD9-81ED-4DB2-BD59-A6C34878D82A}">
                    <a16:rowId xmlns:a16="http://schemas.microsoft.com/office/drawing/2014/main" val="10000"/>
                  </a:ext>
                </a:extLst>
              </a:tr>
              <a:tr h="0">
                <a:tc>
                  <a:txBody>
                    <a:bodyPr/>
                    <a:lstStyle/>
                    <a:p>
                      <a:pPr algn="l" rtl="0"/>
                      <a:r>
                        <a:rPr lang="fr-ca" sz="1600" b="0" i="0" u="none" baseline="0"/>
                        <a:t>Contexte</a:t>
                      </a:r>
                    </a:p>
                  </a:txBody>
                  <a:tcPr marL="168599" marR="168599" anchor="ctr"/>
                </a:tc>
                <a:tc>
                  <a:txBody>
                    <a:bodyPr/>
                    <a:lstStyle/>
                    <a:p>
                      <a:pPr algn="l" rtl="0"/>
                      <a:r>
                        <a:rPr lang="fr-ca" sz="1600" b="0" i="0" u="none" baseline="0"/>
                        <a:t>3, 4, 5</a:t>
                      </a:r>
                    </a:p>
                  </a:txBody>
                  <a:tcPr marL="168599" marR="168599" anchor="ctr"/>
                </a:tc>
                <a:extLst>
                  <a:ext uri="{0D108BD9-81ED-4DB2-BD59-A6C34878D82A}">
                    <a16:rowId xmlns:a16="http://schemas.microsoft.com/office/drawing/2014/main" val="10001"/>
                  </a:ext>
                </a:extLst>
              </a:tr>
              <a:tr h="0">
                <a:tc>
                  <a:txBody>
                    <a:bodyPr/>
                    <a:lstStyle/>
                    <a:p>
                      <a:pPr algn="l" rtl="0"/>
                      <a:r>
                        <a:rPr lang="fr-ca" sz="1600" b="0" i="0" u="none" baseline="0"/>
                        <a:t>Méthodologie</a:t>
                      </a:r>
                    </a:p>
                  </a:txBody>
                  <a:tcPr marL="168599" marR="168599" anchor="ctr"/>
                </a:tc>
                <a:tc>
                  <a:txBody>
                    <a:bodyPr/>
                    <a:lstStyle/>
                    <a:p>
                      <a:pPr algn="l" rtl="0"/>
                      <a:r>
                        <a:rPr lang="fr-ca" sz="1600" b="0" i="0" u="none" baseline="0"/>
                        <a:t>6, 7, 8, 9, 10, 11</a:t>
                      </a:r>
                    </a:p>
                  </a:txBody>
                  <a:tcPr marL="168599" marR="168599" anchor="ctr"/>
                </a:tc>
                <a:extLst>
                  <a:ext uri="{0D108BD9-81ED-4DB2-BD59-A6C34878D82A}">
                    <a16:rowId xmlns:a16="http://schemas.microsoft.com/office/drawing/2014/main" val="10002"/>
                  </a:ext>
                </a:extLst>
              </a:tr>
              <a:tr h="0">
                <a:tc>
                  <a:txBody>
                    <a:bodyPr/>
                    <a:lstStyle/>
                    <a:p>
                      <a:pPr algn="l" rtl="0"/>
                      <a:r>
                        <a:rPr lang="fr-ca" sz="1600" b="0" i="0" u="none" baseline="0"/>
                        <a:t>Investissements globaux – Points saillants</a:t>
                      </a:r>
                    </a:p>
                  </a:txBody>
                  <a:tcPr marL="168599" marR="168599" anchor="ctr"/>
                </a:tc>
                <a:tc>
                  <a:txBody>
                    <a:bodyPr/>
                    <a:lstStyle/>
                    <a:p>
                      <a:pPr algn="l" rtl="0"/>
                      <a:r>
                        <a:rPr lang="fr-ca" sz="1600" b="0" i="0" u="none" baseline="0"/>
                        <a:t>12, 13, 14, 15, 16, 17, 18</a:t>
                      </a:r>
                      <a:endParaRPr lang="fr-ca" sz="1600" dirty="0"/>
                    </a:p>
                  </a:txBody>
                  <a:tcPr marL="168599" marR="168599" anchor="ctr"/>
                </a:tc>
                <a:extLst>
                  <a:ext uri="{0D108BD9-81ED-4DB2-BD59-A6C34878D82A}">
                    <a16:rowId xmlns:a16="http://schemas.microsoft.com/office/drawing/2014/main" val="10003"/>
                  </a:ext>
                </a:extLst>
              </a:tr>
              <a:tr h="0">
                <a:tc>
                  <a:txBody>
                    <a:bodyPr/>
                    <a:lstStyle/>
                    <a:p>
                      <a:pPr algn="l" rtl="0"/>
                      <a:r>
                        <a:rPr lang="fr-ca" sz="1600" b="0" i="0" u="none" baseline="0" dirty="0"/>
                        <a:t>Domaines scientifiques/classification CSO – Points saillants</a:t>
                      </a:r>
                      <a:endParaRPr lang="fr-ca" sz="1600" dirty="0"/>
                    </a:p>
                  </a:txBody>
                  <a:tcPr marL="168599" marR="168599" anchor="ctr"/>
                </a:tc>
                <a:tc>
                  <a:txBody>
                    <a:bodyPr/>
                    <a:lstStyle/>
                    <a:p>
                      <a:pPr algn="l" rtl="0"/>
                      <a:r>
                        <a:rPr lang="fr-ca" sz="1600" b="0" i="0" u="none" baseline="0"/>
                        <a:t>19, 20, 21</a:t>
                      </a:r>
                    </a:p>
                  </a:txBody>
                  <a:tcPr marL="168599" marR="168599" anchor="ctr"/>
                </a:tc>
                <a:extLst>
                  <a:ext uri="{0D108BD9-81ED-4DB2-BD59-A6C34878D82A}">
                    <a16:rowId xmlns:a16="http://schemas.microsoft.com/office/drawing/2014/main" val="10004"/>
                  </a:ext>
                </a:extLst>
              </a:tr>
              <a:tr h="0">
                <a:tc>
                  <a:txBody>
                    <a:bodyPr/>
                    <a:lstStyle/>
                    <a:p>
                      <a:pPr algn="l" rtl="0"/>
                      <a:r>
                        <a:rPr lang="fr-ca" sz="1600" b="0" i="0" u="none" baseline="0"/>
                        <a:t>Sièges de cancer – Points saillants</a:t>
                      </a:r>
                    </a:p>
                  </a:txBody>
                  <a:tcPr marL="168599" marR="168599" anchor="ctr"/>
                </a:tc>
                <a:tc>
                  <a:txBody>
                    <a:bodyPr/>
                    <a:lstStyle/>
                    <a:p>
                      <a:pPr algn="l" rtl="0"/>
                      <a:r>
                        <a:rPr lang="fr-ca" sz="1600" b="0" i="0" u="none" baseline="0"/>
                        <a:t>22, 23, 24</a:t>
                      </a:r>
                    </a:p>
                  </a:txBody>
                  <a:tcPr marL="168599" marR="168599" anchor="ctr"/>
                </a:tc>
                <a:extLst>
                  <a:ext uri="{0D108BD9-81ED-4DB2-BD59-A6C34878D82A}">
                    <a16:rowId xmlns:a16="http://schemas.microsoft.com/office/drawing/2014/main" val="10005"/>
                  </a:ext>
                </a:extLst>
              </a:tr>
              <a:tr h="0">
                <a:tc>
                  <a:txBody>
                    <a:bodyPr/>
                    <a:lstStyle/>
                    <a:p>
                      <a:pPr algn="l" rtl="0"/>
                      <a:r>
                        <a:rPr lang="fr-ca" sz="1600" b="0" i="0" u="none" baseline="0" dirty="0"/>
                        <a:t>Mécanismes de financement – Points saillants</a:t>
                      </a:r>
                      <a:endParaRPr lang="fr-ca" sz="1600" dirty="0"/>
                    </a:p>
                  </a:txBody>
                  <a:tcPr marL="168599" marR="168599" anchor="ctr"/>
                </a:tc>
                <a:tc>
                  <a:txBody>
                    <a:bodyPr/>
                    <a:lstStyle/>
                    <a:p>
                      <a:pPr algn="l" rtl="0"/>
                      <a:r>
                        <a:rPr lang="fr-ca" sz="1600" b="0" i="0" u="none" baseline="0"/>
                        <a:t>25, 26, 27</a:t>
                      </a:r>
                    </a:p>
                  </a:txBody>
                  <a:tcPr marL="168599" marR="168599" anchor="ctr"/>
                </a:tc>
                <a:extLst>
                  <a:ext uri="{0D108BD9-81ED-4DB2-BD59-A6C34878D82A}">
                    <a16:rowId xmlns:a16="http://schemas.microsoft.com/office/drawing/2014/main" val="10006"/>
                  </a:ext>
                </a:extLst>
              </a:tr>
              <a:tr h="0">
                <a:tc>
                  <a:txBody>
                    <a:bodyPr/>
                    <a:lstStyle/>
                    <a:p>
                      <a:pPr marL="285750" indent="-285750" algn="l" rtl="0">
                        <a:buFont typeface="Arial" panose="020B0604020202020204" pitchFamily="34" charset="0"/>
                        <a:buChar char="•"/>
                      </a:pPr>
                      <a:r>
                        <a:rPr lang="fr-ca" sz="1600" b="0" i="0" u="none" baseline="0"/>
                        <a:t>Subventions de fonctionnement</a:t>
                      </a:r>
                    </a:p>
                  </a:txBody>
                  <a:tcPr marL="168599" marR="168599" anchor="ctr"/>
                </a:tc>
                <a:tc>
                  <a:txBody>
                    <a:bodyPr/>
                    <a:lstStyle/>
                    <a:p>
                      <a:pPr algn="l" rtl="0"/>
                      <a:r>
                        <a:rPr lang="fr-ca" sz="1600" b="0" i="0" u="none" baseline="0"/>
                        <a:t>28, 29, 30</a:t>
                      </a:r>
                      <a:endParaRPr lang="fr-ca" sz="1600" dirty="0"/>
                    </a:p>
                  </a:txBody>
                  <a:tcPr marL="168599" marR="168599" anchor="ctr"/>
                </a:tc>
                <a:extLst>
                  <a:ext uri="{0D108BD9-81ED-4DB2-BD59-A6C34878D82A}">
                    <a16:rowId xmlns:a16="http://schemas.microsoft.com/office/drawing/2014/main" val="10007"/>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600" b="0" i="0" u="none" baseline="0"/>
                        <a:t>Bourses de stagiaire</a:t>
                      </a:r>
                    </a:p>
                  </a:txBody>
                  <a:tcPr marL="168599" marR="168599" anchor="ctr"/>
                </a:tc>
                <a:tc>
                  <a:txBody>
                    <a:bodyPr/>
                    <a:lstStyle/>
                    <a:p>
                      <a:pPr algn="l" rtl="0"/>
                      <a:r>
                        <a:rPr lang="fr-ca" sz="1600" b="0" i="0" u="none" baseline="0"/>
                        <a:t>31, 32, 33</a:t>
                      </a:r>
                      <a:endParaRPr lang="fr-ca" sz="1600" dirty="0"/>
                    </a:p>
                  </a:txBody>
                  <a:tcPr marL="168599" marR="168599" anchor="ctr"/>
                </a:tc>
                <a:extLst>
                  <a:ext uri="{0D108BD9-81ED-4DB2-BD59-A6C34878D82A}">
                    <a16:rowId xmlns:a16="http://schemas.microsoft.com/office/drawing/2014/main" val="10008"/>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600" b="0" i="0" u="none" baseline="0"/>
                        <a:t>Bourses de carrière</a:t>
                      </a:r>
                    </a:p>
                  </a:txBody>
                  <a:tcPr marL="168599" marR="168599" anchor="ctr"/>
                </a:tc>
                <a:tc>
                  <a:txBody>
                    <a:bodyPr/>
                    <a:lstStyle/>
                    <a:p>
                      <a:pPr algn="l" rtl="0"/>
                      <a:r>
                        <a:rPr lang="fr-ca" sz="1600" b="0" i="0" u="none" baseline="0"/>
                        <a:t>34, 35</a:t>
                      </a:r>
                      <a:endParaRPr lang="fr-ca" sz="1600" dirty="0"/>
                    </a:p>
                  </a:txBody>
                  <a:tcPr marL="168599" marR="168599" anchor="ctr"/>
                </a:tc>
                <a:extLst>
                  <a:ext uri="{0D108BD9-81ED-4DB2-BD59-A6C34878D82A}">
                    <a16:rowId xmlns:a16="http://schemas.microsoft.com/office/drawing/2014/main" val="10009"/>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600" b="0" i="0" u="none" baseline="0" dirty="0"/>
                        <a:t>Subventions </a:t>
                      </a:r>
                      <a:r>
                        <a:rPr lang="fr-ca" sz="1600" b="0" i="0" u="none" kern="1200" baseline="0" dirty="0">
                          <a:solidFill>
                            <a:schemeClr val="dk1"/>
                          </a:solidFill>
                          <a:latin typeface="+mn-lt"/>
                          <a:ea typeface="+mn-ea"/>
                          <a:cs typeface="+mn-cs"/>
                        </a:rPr>
                        <a:t>d</a:t>
                      </a:r>
                      <a:r>
                        <a:rPr lang="fr-CA" sz="1600" b="0" i="0" u="none" kern="1200" baseline="0" dirty="0">
                          <a:solidFill>
                            <a:schemeClr val="dk1"/>
                          </a:solidFill>
                          <a:latin typeface="+mn-lt"/>
                          <a:ea typeface="+mn-ea"/>
                          <a:cs typeface="+mn-cs"/>
                        </a:rPr>
                        <a:t>’</a:t>
                      </a:r>
                      <a:r>
                        <a:rPr lang="fr-ca" sz="1600" b="0" i="0" u="none" kern="1200" baseline="0" dirty="0">
                          <a:solidFill>
                            <a:schemeClr val="dk1"/>
                          </a:solidFill>
                          <a:latin typeface="+mn-lt"/>
                          <a:ea typeface="+mn-ea"/>
                          <a:cs typeface="+mn-cs"/>
                        </a:rPr>
                        <a:t>équipement</a:t>
                      </a:r>
                      <a:r>
                        <a:rPr lang="fr-CA" sz="1600" b="0" i="0" u="none" kern="1200" baseline="0" dirty="0">
                          <a:solidFill>
                            <a:schemeClr val="dk1"/>
                          </a:solidFill>
                          <a:latin typeface="+mn-lt"/>
                          <a:ea typeface="+mn-ea"/>
                          <a:cs typeface="+mn-cs"/>
                        </a:rPr>
                        <a:t>/d’</a:t>
                      </a:r>
                      <a:r>
                        <a:rPr lang="fr-ca" sz="1600" b="0" i="0" u="none" kern="1200" baseline="0" dirty="0">
                          <a:solidFill>
                            <a:schemeClr val="dk1"/>
                          </a:solidFill>
                          <a:latin typeface="+mn-lt"/>
                          <a:ea typeface="+mn-ea"/>
                          <a:cs typeface="+mn-cs"/>
                        </a:rPr>
                        <a:t>infrastructure et F</a:t>
                      </a:r>
                      <a:r>
                        <a:rPr lang="fr-ca" sz="1600" b="0" i="0" u="none" baseline="0" dirty="0"/>
                        <a:t>onds de soutien à la recherche</a:t>
                      </a:r>
                      <a:endParaRPr lang="fr-ca" sz="1600" dirty="0"/>
                    </a:p>
                  </a:txBody>
                  <a:tcPr marL="168599" marR="168599" anchor="ctr"/>
                </a:tc>
                <a:tc>
                  <a:txBody>
                    <a:bodyPr/>
                    <a:lstStyle/>
                    <a:p>
                      <a:pPr algn="l" rtl="0"/>
                      <a:r>
                        <a:rPr lang="fr-ca" sz="1600" b="0" i="0" u="none" baseline="0"/>
                        <a:t>36, 37, 38</a:t>
                      </a:r>
                      <a:endParaRPr lang="fr-ca" sz="1600" dirty="0"/>
                    </a:p>
                  </a:txBody>
                  <a:tcPr marL="168599" marR="168599" anchor="ctr"/>
                </a:tc>
                <a:extLst>
                  <a:ext uri="{0D108BD9-81ED-4DB2-BD59-A6C34878D82A}">
                    <a16:rowId xmlns:a16="http://schemas.microsoft.com/office/drawing/2014/main" val="1001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600" b="0" i="0" u="none" baseline="0"/>
                        <a:t>Information supplémentaire</a:t>
                      </a:r>
                    </a:p>
                  </a:txBody>
                  <a:tcPr marL="168599" marR="168599" anchor="ctr"/>
                </a:tc>
                <a:tc>
                  <a:txBody>
                    <a:bodyPr/>
                    <a:lstStyle/>
                    <a:p>
                      <a:pPr algn="l" rtl="0"/>
                      <a:r>
                        <a:rPr lang="fr-ca" sz="1600" b="0" i="0" u="none" baseline="0" dirty="0"/>
                        <a:t>39, 40</a:t>
                      </a:r>
                    </a:p>
                  </a:txBody>
                  <a:tcPr marL="168599" marR="168599" anchor="ctr"/>
                </a:tc>
                <a:extLst>
                  <a:ext uri="{0D108BD9-81ED-4DB2-BD59-A6C34878D82A}">
                    <a16:rowId xmlns:a16="http://schemas.microsoft.com/office/drawing/2014/main" val="10011"/>
                  </a:ext>
                </a:extLst>
              </a:tr>
            </a:tbl>
          </a:graphicData>
        </a:graphic>
      </p:graphicFrame>
      <p:sp>
        <p:nvSpPr>
          <p:cNvPr id="6" name="Title 5"/>
          <p:cNvSpPr>
            <a:spLocks noGrp="1"/>
          </p:cNvSpPr>
          <p:nvPr>
            <p:ph type="title"/>
          </p:nvPr>
        </p:nvSpPr>
        <p:spPr>
          <a:xfrm>
            <a:off x="745147" y="370844"/>
            <a:ext cx="11065853" cy="1077685"/>
          </a:xfrm>
        </p:spPr>
        <p:txBody>
          <a:bodyPr>
            <a:noAutofit/>
          </a:bodyPr>
          <a:lstStyle/>
          <a:p>
            <a:pPr algn="l" rtl="0"/>
            <a:r>
              <a:rPr lang="fr-ca" sz="3200" b="0" i="0" u="none" baseline="0" dirty="0"/>
              <a:t>Liste des diapositives par ordre numérique</a:t>
            </a:r>
          </a:p>
        </p:txBody>
      </p:sp>
      <p:sp>
        <p:nvSpPr>
          <p:cNvPr id="4" name="Slide Number Placeholder 3"/>
          <p:cNvSpPr>
            <a:spLocks noGrp="1"/>
          </p:cNvSpPr>
          <p:nvPr>
            <p:ph type="sldNum" sz="quarter" idx="4"/>
          </p:nvPr>
        </p:nvSpPr>
        <p:spPr/>
        <p:txBody>
          <a:bodyPr/>
          <a:lstStyle/>
          <a:p>
            <a:pPr algn="r" rtl="0"/>
            <a:fld id="{BC84C3AD-2DB4-48D4-97A7-87626E2C668C}" type="slidenum">
              <a:rPr/>
              <a:pPr/>
              <a:t>2</a:t>
            </a:fld>
            <a:endParaRPr lang="fr-ca"/>
          </a:p>
        </p:txBody>
      </p:sp>
      <p:sp>
        <p:nvSpPr>
          <p:cNvPr id="2" name="TextBox 1">
            <a:extLst>
              <a:ext uri="{FF2B5EF4-FFF2-40B4-BE49-F238E27FC236}">
                <a16:creationId xmlns:a16="http://schemas.microsoft.com/office/drawing/2014/main" id="{A7AEC78C-5F31-48C2-86E3-BDEEDE7D7205}"/>
              </a:ext>
            </a:extLst>
          </p:cNvPr>
          <p:cNvSpPr txBox="1"/>
          <p:nvPr/>
        </p:nvSpPr>
        <p:spPr>
          <a:xfrm>
            <a:off x="745147" y="1206643"/>
            <a:ext cx="9840735" cy="646331"/>
          </a:xfrm>
          <a:prstGeom prst="rect">
            <a:avLst/>
          </a:prstGeom>
          <a:noFill/>
        </p:spPr>
        <p:txBody>
          <a:bodyPr wrap="square" rtlCol="0">
            <a:spAutoFit/>
          </a:bodyPr>
          <a:lstStyle/>
          <a:p>
            <a:pPr algn="l" rtl="0"/>
            <a:r>
              <a:rPr lang="fr-ca" b="0" i="0" u="none" baseline="0" dirty="0">
                <a:latin typeface="Segoe UI" panose="020B0502040204020203" pitchFamily="34" charset="0"/>
                <a:ea typeface="Segoe UI" panose="020B0502040204020203" pitchFamily="34" charset="0"/>
                <a:cs typeface="Segoe UI" panose="020B0502040204020203" pitchFamily="34" charset="0"/>
              </a:rPr>
              <a:t>Les présentes diapositives sont destinées à accompagner le rapport intitulé </a:t>
            </a:r>
            <a:r>
              <a:rPr lang="fr-ca" b="0" i="1" u="none" baseline="0" dirty="0">
                <a:latin typeface="Segoe UI" panose="020B0502040204020203" pitchFamily="34" charset="0"/>
                <a:ea typeface="Segoe UI" panose="020B0502040204020203" pitchFamily="34" charset="0"/>
                <a:cs typeface="Segoe UI" panose="020B0502040204020203" pitchFamily="34" charset="0"/>
              </a:rPr>
              <a:t>Investissements dans la recherche sur le cancer au Canada, 2018</a:t>
            </a:r>
            <a:r>
              <a:rPr lang="fr-ca" b="0" i="0" u="none" baseline="0" dirty="0">
                <a:latin typeface="Segoe UI" panose="020B0502040204020203" pitchFamily="34" charset="0"/>
                <a:ea typeface="Segoe UI" panose="020B0502040204020203" pitchFamily="34" charset="0"/>
                <a:cs typeface="Segoe UI" panose="020B0502040204020203" pitchFamily="34" charset="0"/>
              </a:rPr>
              <a:t> et présentent différents graphiques et analyses qui complètent ceux du rapport.</a:t>
            </a:r>
          </a:p>
        </p:txBody>
      </p:sp>
    </p:spTree>
    <p:extLst>
      <p:ext uri="{BB962C8B-B14F-4D97-AF65-F5344CB8AC3E}">
        <p14:creationId xmlns:p14="http://schemas.microsoft.com/office/powerpoint/2010/main" val="2599505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Slide Number Placeholder 5"/>
          <p:cNvSpPr>
            <a:spLocks noGrp="1"/>
          </p:cNvSpPr>
          <p:nvPr>
            <p:ph type="sldNum" sz="quarter" idx="4"/>
          </p:nvPr>
        </p:nvSpPr>
        <p:spPr/>
        <p:txBody>
          <a:bodyPr/>
          <a:lstStyle/>
          <a:p>
            <a:pPr algn="r" rtl="0"/>
            <a:fld id="{2B1C87EB-4821-4FA7-8CD9-0D5E81BA0A8C}" type="slidenum">
              <a:rPr/>
              <a:pPr/>
              <a:t>20</a:t>
            </a:fld>
            <a:endParaRPr lang="fr-ca" dirty="0"/>
          </a:p>
        </p:txBody>
      </p:sp>
      <p:pic>
        <p:nvPicPr>
          <p:cNvPr id="4" name="Picture 3">
            <a:extLst>
              <a:ext uri="{FF2B5EF4-FFF2-40B4-BE49-F238E27FC236}">
                <a16:creationId xmlns:a16="http://schemas.microsoft.com/office/drawing/2014/main" id="{D93A1C25-D297-4492-B5D9-4C9AB182D581}"/>
              </a:ext>
            </a:extLst>
          </p:cNvPr>
          <p:cNvPicPr>
            <a:picLocks noChangeAspect="1"/>
          </p:cNvPicPr>
          <p:nvPr/>
        </p:nvPicPr>
        <p:blipFill>
          <a:blip r:embed="rId3"/>
          <a:stretch>
            <a:fillRect/>
          </a:stretch>
        </p:blipFill>
        <p:spPr>
          <a:xfrm>
            <a:off x="2514600" y="191606"/>
            <a:ext cx="7429500" cy="5207000"/>
          </a:xfrm>
          <a:prstGeom prst="rect">
            <a:avLst/>
          </a:prstGeom>
        </p:spPr>
      </p:pic>
      <p:pic>
        <p:nvPicPr>
          <p:cNvPr id="3" name="Picture 2">
            <a:extLst>
              <a:ext uri="{FF2B5EF4-FFF2-40B4-BE49-F238E27FC236}">
                <a16:creationId xmlns:a16="http://schemas.microsoft.com/office/drawing/2014/main" id="{E9FDC050-4083-4379-9256-99D3CB788562}"/>
              </a:ext>
            </a:extLst>
          </p:cNvPr>
          <p:cNvPicPr>
            <a:picLocks noChangeAspect="1"/>
          </p:cNvPicPr>
          <p:nvPr/>
        </p:nvPicPr>
        <p:blipFill>
          <a:blip r:embed="rId4"/>
          <a:stretch>
            <a:fillRect/>
          </a:stretch>
        </p:blipFill>
        <p:spPr>
          <a:xfrm>
            <a:off x="2247900" y="5370031"/>
            <a:ext cx="7841751" cy="1003300"/>
          </a:xfrm>
          <a:prstGeom prst="rect">
            <a:avLst/>
          </a:prstGeom>
        </p:spPr>
      </p:pic>
    </p:spTree>
    <p:extLst>
      <p:ext uri="{BB962C8B-B14F-4D97-AF65-F5344CB8AC3E}">
        <p14:creationId xmlns:p14="http://schemas.microsoft.com/office/powerpoint/2010/main" val="413225687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algn="r" rtl="0">
              <a:defRPr/>
            </a:pPr>
            <a:fld id="{CEC0135C-C6E0-442A-9514-5C42A74DE569}" type="slidenum">
              <a:rPr/>
              <a:pPr>
                <a:defRPr/>
              </a:pPr>
              <a:t>21</a:t>
            </a:fld>
            <a:endParaRPr lang="fr-ca"/>
          </a:p>
        </p:txBody>
      </p:sp>
      <p:pic>
        <p:nvPicPr>
          <p:cNvPr id="4" name="Picture 3">
            <a:extLst>
              <a:ext uri="{FF2B5EF4-FFF2-40B4-BE49-F238E27FC236}">
                <a16:creationId xmlns:a16="http://schemas.microsoft.com/office/drawing/2014/main" id="{364CD589-D88E-4023-88C9-2590B88C1A64}"/>
              </a:ext>
            </a:extLst>
          </p:cNvPr>
          <p:cNvPicPr>
            <a:picLocks noChangeAspect="1"/>
          </p:cNvPicPr>
          <p:nvPr/>
        </p:nvPicPr>
        <p:blipFill>
          <a:blip r:embed="rId2"/>
          <a:stretch>
            <a:fillRect/>
          </a:stretch>
        </p:blipFill>
        <p:spPr>
          <a:xfrm>
            <a:off x="865955" y="620712"/>
            <a:ext cx="9916345" cy="5616575"/>
          </a:xfrm>
          <a:prstGeom prst="rect">
            <a:avLst/>
          </a:prstGeom>
        </p:spPr>
      </p:pic>
    </p:spTree>
    <p:extLst>
      <p:ext uri="{BB962C8B-B14F-4D97-AF65-F5344CB8AC3E}">
        <p14:creationId xmlns:p14="http://schemas.microsoft.com/office/powerpoint/2010/main" val="1105149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p:txBody>
          <a:bodyPr>
            <a:normAutofit fontScale="92500" lnSpcReduction="10000"/>
          </a:bodyPr>
          <a:lstStyle/>
          <a:p>
            <a:pPr algn="l" rtl="0"/>
            <a:r>
              <a:rPr lang="fr-ca" b="0" i="0" u="none" baseline="0" dirty="0"/>
              <a:t>En 2018, 57 % des investissements de recherche concernaient un ou plusieurs sièges de cancer. Les investissements de recherche liés aux cancers du cerveau, aux leucémies et aux cancers de l</a:t>
            </a:r>
            <a:r>
              <a:rPr lang="fr-CA" b="0" i="0" u="none" baseline="0" dirty="0"/>
              <a:t>’</a:t>
            </a:r>
            <a:r>
              <a:rPr lang="fr-ca" b="0" i="0" u="none" baseline="0" dirty="0"/>
              <a:t>ovaire ont le plus augmenté entre 2010 et 2014, et encore en 2018.</a:t>
            </a:r>
          </a:p>
          <a:p>
            <a:pPr algn="l" rtl="0"/>
            <a:r>
              <a:rPr lang="fr-ca" b="0" i="0" u="none" baseline="0" dirty="0"/>
              <a:t>À l</a:t>
            </a:r>
            <a:r>
              <a:rPr lang="fr-CA" b="0" i="0" u="none" baseline="0" dirty="0"/>
              <a:t>’</a:t>
            </a:r>
            <a:r>
              <a:rPr lang="fr-ca" b="0" i="0" u="none" baseline="0" dirty="0"/>
              <a:t>inverse, les investissements dans la recherche sur le cancer du sein ont connu une baisse de 14 millions de dollars entre 2010 et 2018.</a:t>
            </a:r>
          </a:p>
          <a:p>
            <a:pPr algn="l" rtl="0"/>
            <a:r>
              <a:rPr lang="fr-ca" b="0" i="0" u="none" baseline="0" dirty="0"/>
              <a:t>Il reste une faible corrélation entre le fardeau de la maladie et les investissements de recherche propres à certains sièges de cancer.</a:t>
            </a:r>
          </a:p>
          <a:p>
            <a:pPr algn="l" rtl="0"/>
            <a:r>
              <a:rPr lang="fr-ca" b="0" i="0" u="none" baseline="0" dirty="0"/>
              <a:t>Le fardeau que représente la maladie n</a:t>
            </a:r>
            <a:r>
              <a:rPr lang="fr-CA" b="0" i="0" u="none" baseline="0" dirty="0"/>
              <a:t>’</a:t>
            </a:r>
            <a:r>
              <a:rPr lang="fr-ca" b="0" i="0" u="none" baseline="0" dirty="0"/>
              <a:t>est qu</a:t>
            </a:r>
            <a:r>
              <a:rPr lang="fr-CA" b="0" i="0" u="none" baseline="0" dirty="0"/>
              <a:t>’</a:t>
            </a:r>
            <a:r>
              <a:rPr lang="fr-ca" b="0" i="0" u="none" baseline="0" dirty="0"/>
              <a:t>un des facteurs permettant d</a:t>
            </a:r>
            <a:r>
              <a:rPr lang="fr-CA" b="0" i="0" u="none" baseline="0" dirty="0"/>
              <a:t>’</a:t>
            </a:r>
            <a:r>
              <a:rPr lang="fr-ca" b="0" i="0" u="none" baseline="0" dirty="0"/>
              <a:t>évaluer les investissements relatifs dans la recherche.</a:t>
            </a:r>
          </a:p>
          <a:p>
            <a:endParaRPr lang="fr-ca" dirty="0"/>
          </a:p>
        </p:txBody>
      </p:sp>
      <p:sp>
        <p:nvSpPr>
          <p:cNvPr id="26626" name="Rectangle 2"/>
          <p:cNvSpPr>
            <a:spLocks noGrp="1" noChangeArrowheads="1"/>
          </p:cNvSpPr>
          <p:nvPr>
            <p:ph type="title"/>
          </p:nvPr>
        </p:nvSpPr>
        <p:spPr/>
        <p:txBody>
          <a:bodyPr/>
          <a:lstStyle/>
          <a:p>
            <a:pPr algn="l" rtl="0"/>
            <a:r>
              <a:rPr lang="fr-ca" b="0" i="0" u="none" baseline="0"/>
              <a:t>C1. Sièges de cancer – Points saillants</a:t>
            </a:r>
          </a:p>
        </p:txBody>
      </p:sp>
      <p:sp>
        <p:nvSpPr>
          <p:cNvPr id="26628" name="Slide Number Placeholder 5"/>
          <p:cNvSpPr>
            <a:spLocks noGrp="1"/>
          </p:cNvSpPr>
          <p:nvPr>
            <p:ph type="sldNum" sz="quarter" idx="4"/>
          </p:nvPr>
        </p:nvSpPr>
        <p:spPr/>
        <p:txBody>
          <a:bodyPr/>
          <a:lstStyle>
            <a:defPPr>
              <a:defRPr lang="fr-ca"/>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0"/>
            <a:fld id="{BC84C3AD-2DB4-48D4-97A7-87626E2C668C}" type="slidenum">
              <a:rPr/>
              <a:pPr/>
              <a:t>22</a:t>
            </a:fld>
            <a:endParaRPr lang="fr-ca"/>
          </a:p>
        </p:txBody>
      </p:sp>
    </p:spTree>
    <p:extLst>
      <p:ext uri="{BB962C8B-B14F-4D97-AF65-F5344CB8AC3E}">
        <p14:creationId xmlns:p14="http://schemas.microsoft.com/office/powerpoint/2010/main" val="93307672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09DAA9-B264-4BE4-B390-B2719FE6802B}"/>
              </a:ext>
            </a:extLst>
          </p:cNvPr>
          <p:cNvSpPr>
            <a:spLocks noGrp="1"/>
          </p:cNvSpPr>
          <p:nvPr>
            <p:ph type="sldNum" sz="quarter" idx="4"/>
          </p:nvPr>
        </p:nvSpPr>
        <p:spPr/>
        <p:txBody>
          <a:bodyPr/>
          <a:lstStyle/>
          <a:p>
            <a:pPr algn="r" rtl="0"/>
            <a:fld id="{BC84C3AD-2DB4-48D4-97A7-87626E2C668C}" type="slidenum">
              <a:rPr/>
              <a:t>23</a:t>
            </a:fld>
            <a:endParaRPr lang="fr-ca"/>
          </a:p>
        </p:txBody>
      </p:sp>
      <p:pic>
        <p:nvPicPr>
          <p:cNvPr id="4" name="Picture 3">
            <a:extLst>
              <a:ext uri="{FF2B5EF4-FFF2-40B4-BE49-F238E27FC236}">
                <a16:creationId xmlns:a16="http://schemas.microsoft.com/office/drawing/2014/main" id="{75975E4C-95ED-41B5-A9DE-A0555237030D}"/>
              </a:ext>
            </a:extLst>
          </p:cNvPr>
          <p:cNvPicPr>
            <a:picLocks noChangeAspect="1"/>
          </p:cNvPicPr>
          <p:nvPr/>
        </p:nvPicPr>
        <p:blipFill>
          <a:blip r:embed="rId2"/>
          <a:stretch>
            <a:fillRect/>
          </a:stretch>
        </p:blipFill>
        <p:spPr>
          <a:xfrm>
            <a:off x="891565" y="154548"/>
            <a:ext cx="8199681" cy="6382773"/>
          </a:xfrm>
          <a:prstGeom prst="rect">
            <a:avLst/>
          </a:prstGeom>
        </p:spPr>
      </p:pic>
    </p:spTree>
    <p:extLst>
      <p:ext uri="{BB962C8B-B14F-4D97-AF65-F5344CB8AC3E}">
        <p14:creationId xmlns:p14="http://schemas.microsoft.com/office/powerpoint/2010/main" val="37072601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Slide Number Placeholder 5"/>
          <p:cNvSpPr>
            <a:spLocks noGrp="1"/>
          </p:cNvSpPr>
          <p:nvPr>
            <p:ph type="sldNum" sz="quarter" idx="4"/>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pPr algn="r" rtl="0"/>
            <a:fld id="{33C4D1F6-022C-417B-A634-5B940FDC17DD}" type="slidenum">
              <a:rPr/>
              <a:pPr/>
              <a:t>24</a:t>
            </a:fld>
            <a:endParaRPr lang="fr-ca"/>
          </a:p>
        </p:txBody>
      </p:sp>
      <p:pic>
        <p:nvPicPr>
          <p:cNvPr id="2" name="Picture 1">
            <a:extLst>
              <a:ext uri="{FF2B5EF4-FFF2-40B4-BE49-F238E27FC236}">
                <a16:creationId xmlns:a16="http://schemas.microsoft.com/office/drawing/2014/main" id="{6B66BFB5-A878-47D1-B918-25A47C209D07}"/>
              </a:ext>
            </a:extLst>
          </p:cNvPr>
          <p:cNvPicPr>
            <a:picLocks noChangeAspect="1"/>
          </p:cNvPicPr>
          <p:nvPr/>
        </p:nvPicPr>
        <p:blipFill>
          <a:blip r:embed="rId3"/>
          <a:stretch>
            <a:fillRect/>
          </a:stretch>
        </p:blipFill>
        <p:spPr>
          <a:xfrm>
            <a:off x="940584" y="368391"/>
            <a:ext cx="9010536" cy="6121218"/>
          </a:xfrm>
          <a:prstGeom prst="rect">
            <a:avLst/>
          </a:prstGeom>
        </p:spPr>
      </p:pic>
    </p:spTree>
    <p:extLst>
      <p:ext uri="{BB962C8B-B14F-4D97-AF65-F5344CB8AC3E}">
        <p14:creationId xmlns:p14="http://schemas.microsoft.com/office/powerpoint/2010/main" val="80391391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p:txBody>
          <a:bodyPr>
            <a:normAutofit fontScale="77500" lnSpcReduction="20000"/>
          </a:bodyPr>
          <a:lstStyle/>
          <a:p>
            <a:pPr algn="l" rtl="0"/>
            <a:r>
              <a:rPr lang="fr-ca" b="0" i="0" u="none" baseline="0" dirty="0"/>
              <a:t>Les investissements du gouvernement fédéral, qui étaient les plus importants, représentaient également la plus grande partie des investissements effectués sous forme de subventions de fonctionnement, de bourses de carrière, de bourses de stagiaire et de subventions de soutien connexes. </a:t>
            </a:r>
          </a:p>
          <a:p>
            <a:pPr algn="l" rtl="0"/>
            <a:r>
              <a:rPr lang="fr-ca" b="0" i="0" u="none" baseline="0" dirty="0"/>
              <a:t>L</a:t>
            </a:r>
            <a:r>
              <a:rPr lang="fr-CA" b="0" i="0" u="none" baseline="0" dirty="0"/>
              <a:t>’</a:t>
            </a:r>
            <a:r>
              <a:rPr lang="fr-ca" b="0" i="0" u="none" baseline="0" dirty="0"/>
              <a:t>appui à la recherche a </a:t>
            </a:r>
            <a:r>
              <a:rPr lang="fr-ca" dirty="0"/>
              <a:t>continué d</a:t>
            </a:r>
            <a:r>
              <a:rPr lang="fr-CA" dirty="0"/>
              <a:t>’</a:t>
            </a:r>
            <a:r>
              <a:rPr lang="fr-ca" dirty="0"/>
              <a:t>occuper une petite place dans l</a:t>
            </a:r>
            <a:r>
              <a:rPr lang="fr-CA" dirty="0"/>
              <a:t>’</a:t>
            </a:r>
            <a:r>
              <a:rPr lang="fr-ca" dirty="0"/>
              <a:t>ensemble des mécanismes de financement, représentant 0,7 million de dollars en 2018.</a:t>
            </a:r>
          </a:p>
          <a:p>
            <a:r>
              <a:rPr lang="fr-ca" dirty="0"/>
              <a:t>Les subventions de fonctionnement </a:t>
            </a:r>
            <a:r>
              <a:rPr lang="fr-CA" dirty="0"/>
              <a:t>pour la recherche </a:t>
            </a:r>
            <a:r>
              <a:rPr lang="fr-ca" dirty="0"/>
              <a:t>initiée par les chercheurs représentaient 47 % des investissements de 2018, soit un rebond par rapport aux années précédentes, où c</a:t>
            </a:r>
            <a:r>
              <a:rPr lang="fr-CA" dirty="0"/>
              <a:t>’</a:t>
            </a:r>
            <a:r>
              <a:rPr lang="fr-ca" dirty="0"/>
              <a:t>étaient les investissements </a:t>
            </a:r>
            <a:r>
              <a:rPr lang="fr-CA" dirty="0"/>
              <a:t>dans la recherche </a:t>
            </a:r>
            <a:r>
              <a:rPr lang="fr-ca" dirty="0"/>
              <a:t>axé</a:t>
            </a:r>
            <a:r>
              <a:rPr lang="fr-CA" dirty="0"/>
              <a:t>e</a:t>
            </a:r>
            <a:r>
              <a:rPr lang="fr-ca" dirty="0"/>
              <a:t> sur les priorités qui avaient augmenté.</a:t>
            </a:r>
          </a:p>
          <a:p>
            <a:pPr algn="l" rtl="0"/>
            <a:r>
              <a:rPr lang="fr-ca" dirty="0"/>
              <a:t>Les chercheurs principaux désignés travaillant en Ontario, la plus grande province du Canada, ont reçu 54 % du total des investissements sous forme de subventions de fonctionnement en 2018.</a:t>
            </a:r>
          </a:p>
          <a:p>
            <a:endParaRPr lang="fr-ca" dirty="0"/>
          </a:p>
          <a:p>
            <a:endParaRPr lang="fr-ca" dirty="0"/>
          </a:p>
        </p:txBody>
      </p:sp>
      <p:sp>
        <p:nvSpPr>
          <p:cNvPr id="26626" name="Rectangle 2"/>
          <p:cNvSpPr>
            <a:spLocks noGrp="1" noChangeArrowheads="1"/>
          </p:cNvSpPr>
          <p:nvPr>
            <p:ph type="title"/>
          </p:nvPr>
        </p:nvSpPr>
        <p:spPr/>
        <p:txBody>
          <a:bodyPr>
            <a:normAutofit fontScale="90000"/>
          </a:bodyPr>
          <a:lstStyle/>
          <a:p>
            <a:pPr algn="l" rtl="0"/>
            <a:r>
              <a:rPr lang="fr-ca" b="0" i="0" u="none" baseline="0"/>
              <a:t>D1. Mécanismes de financement – Points saillants</a:t>
            </a:r>
          </a:p>
        </p:txBody>
      </p:sp>
      <p:sp>
        <p:nvSpPr>
          <p:cNvPr id="26628" name="Slide Number Placeholder 5"/>
          <p:cNvSpPr>
            <a:spLocks noGrp="1"/>
          </p:cNvSpPr>
          <p:nvPr>
            <p:ph type="sldNum" sz="quarter" idx="4"/>
          </p:nvPr>
        </p:nvSpPr>
        <p:spPr/>
        <p:txBody>
          <a:bodyPr/>
          <a:lstStyle>
            <a:defPPr>
              <a:defRPr lang="fr-ca"/>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0"/>
            <a:fld id="{BC84C3AD-2DB4-48D4-97A7-87626E2C668C}" type="slidenum">
              <a:rPr/>
              <a:pPr/>
              <a:t>25</a:t>
            </a:fld>
            <a:endParaRPr lang="fr-ca"/>
          </a:p>
        </p:txBody>
      </p:sp>
    </p:spTree>
    <p:extLst>
      <p:ext uri="{BB962C8B-B14F-4D97-AF65-F5344CB8AC3E}">
        <p14:creationId xmlns:p14="http://schemas.microsoft.com/office/powerpoint/2010/main" val="73893001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p:txBody>
          <a:bodyPr>
            <a:normAutofit fontScale="70000" lnSpcReduction="20000"/>
          </a:bodyPr>
          <a:lstStyle/>
          <a:p>
            <a:pPr algn="l" rtl="0"/>
            <a:r>
              <a:rPr lang="fr-ca" b="0" i="0" u="none" baseline="0" dirty="0"/>
              <a:t>En 2018, 24 millions de dollars ont été investis sous </a:t>
            </a:r>
            <a:r>
              <a:rPr lang="fr-ca" sz="2900" dirty="0"/>
              <a:t>forme de bourses de stagiaire, à tous les niveaux —</a:t>
            </a:r>
            <a:r>
              <a:rPr lang="fr-CA" sz="2900" dirty="0"/>
              <a:t> </a:t>
            </a:r>
            <a:r>
              <a:rPr lang="fr-ca" sz="2900" dirty="0"/>
              <a:t>du premier cycle au post-doctorat.</a:t>
            </a:r>
          </a:p>
          <a:p>
            <a:pPr algn="l" rtl="0"/>
            <a:r>
              <a:rPr lang="fr-ca" sz="2900" dirty="0"/>
              <a:t>Les investissements sous forme de bourses de stagiaire d</a:t>
            </a:r>
            <a:r>
              <a:rPr lang="fr-ca" b="0" i="0" u="none" baseline="0" dirty="0"/>
              <a:t>ans la recherche sur la biologie ont accusé la même tendance à la baisse que les subventions de fonctionnement pour les trois années mises en lumière dans ce rapport. Pour l</a:t>
            </a:r>
            <a:r>
              <a:rPr lang="fr-CA" b="0" i="0" u="none" baseline="0" dirty="0"/>
              <a:t>’</a:t>
            </a:r>
            <a:r>
              <a:rPr lang="fr-ca" b="0" i="0" u="none" baseline="0" dirty="0"/>
              <a:t>ensemble des trois années, une part proportionnellement plus importante des investissements sous forme de bourses de stagiaire était axée sur la recherche sur la lutte contre le cancer, la survie et l</a:t>
            </a:r>
            <a:r>
              <a:rPr lang="fr-CA" b="0" i="0" u="none" baseline="0" dirty="0"/>
              <a:t>’analyse de</a:t>
            </a:r>
            <a:r>
              <a:rPr lang="fr-ca" b="0" i="0" u="none" baseline="0" dirty="0"/>
              <a:t> résultats.</a:t>
            </a:r>
          </a:p>
          <a:p>
            <a:pPr algn="l" rtl="0"/>
            <a:r>
              <a:rPr lang="fr-ca" b="0" i="0" u="none" baseline="0" dirty="0"/>
              <a:t>En 2018, les investissements dans l</a:t>
            </a:r>
            <a:r>
              <a:rPr lang="fr-CA" b="0" i="0" u="none" baseline="0" dirty="0"/>
              <a:t>’</a:t>
            </a:r>
            <a:r>
              <a:rPr lang="fr-ca" b="0" i="0" u="none" baseline="0" dirty="0"/>
              <a:t>équipement</a:t>
            </a:r>
            <a:r>
              <a:rPr lang="fr-CA" dirty="0"/>
              <a:t>/</a:t>
            </a:r>
            <a:r>
              <a:rPr lang="fr-ca" b="0" i="0" u="none" baseline="0" dirty="0"/>
              <a:t>l</a:t>
            </a:r>
            <a:r>
              <a:rPr lang="fr-CA" b="0" i="0" u="none" baseline="0" dirty="0"/>
              <a:t>’</a:t>
            </a:r>
            <a:r>
              <a:rPr lang="fr-ca" b="0" i="0" u="none" baseline="0" dirty="0"/>
              <a:t>infrastructure étaient plus élevés qu</a:t>
            </a:r>
            <a:r>
              <a:rPr lang="fr-CA" b="0" i="0" u="none" baseline="0" dirty="0"/>
              <a:t>’</a:t>
            </a:r>
            <a:r>
              <a:rPr lang="fr-ca" b="0" i="0" u="none" baseline="0" dirty="0"/>
              <a:t>en 2014, mais toujours plus faibles qu</a:t>
            </a:r>
            <a:r>
              <a:rPr lang="fr-CA" b="0" i="0" u="none" baseline="0" dirty="0"/>
              <a:t>’</a:t>
            </a:r>
            <a:r>
              <a:rPr lang="fr-ca" b="0" i="0" u="none" baseline="0" dirty="0"/>
              <a:t>en 2010. </a:t>
            </a:r>
          </a:p>
          <a:p>
            <a:pPr algn="l" rtl="0"/>
            <a:r>
              <a:rPr lang="fr-ca" b="0" i="0" u="none" baseline="0" dirty="0"/>
              <a:t>Le soutien administratif qui, pour les besoins du rapport, était une estimation du volet cancer du Fonds de soutien à la recherche (FSR) du gouvernement fédéral, était évalué à 28 millions de dollars en 2018. Le FSR aide les établissements postsecondaires canadiens à assumer les coûts associés à la gestion de leurs activités de recherche.</a:t>
            </a:r>
            <a:endParaRPr lang="fr-ca" dirty="0"/>
          </a:p>
        </p:txBody>
      </p:sp>
      <p:sp>
        <p:nvSpPr>
          <p:cNvPr id="26626" name="Rectangle 2"/>
          <p:cNvSpPr>
            <a:spLocks noGrp="1" noChangeArrowheads="1"/>
          </p:cNvSpPr>
          <p:nvPr>
            <p:ph type="title"/>
          </p:nvPr>
        </p:nvSpPr>
        <p:spPr/>
        <p:txBody>
          <a:bodyPr>
            <a:normAutofit fontScale="90000"/>
          </a:bodyPr>
          <a:lstStyle/>
          <a:p>
            <a:pPr algn="l" rtl="0"/>
            <a:r>
              <a:rPr lang="fr-ca" b="0" i="0" u="none" baseline="0"/>
              <a:t>D2. Mécanismes de financement – Points saillants</a:t>
            </a:r>
          </a:p>
        </p:txBody>
      </p:sp>
      <p:sp>
        <p:nvSpPr>
          <p:cNvPr id="26628" name="Slide Number Placeholder 5"/>
          <p:cNvSpPr>
            <a:spLocks noGrp="1"/>
          </p:cNvSpPr>
          <p:nvPr>
            <p:ph type="sldNum" sz="quarter" idx="4"/>
          </p:nvPr>
        </p:nvSpPr>
        <p:spPr/>
        <p:txBody>
          <a:bodyPr/>
          <a:lstStyle>
            <a:defPPr>
              <a:defRPr lang="fr-ca"/>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0"/>
            <a:fld id="{BC84C3AD-2DB4-48D4-97A7-87626E2C668C}" type="slidenum">
              <a:rPr/>
              <a:pPr/>
              <a:t>26</a:t>
            </a:fld>
            <a:endParaRPr lang="fr-ca"/>
          </a:p>
        </p:txBody>
      </p:sp>
    </p:spTree>
    <p:extLst>
      <p:ext uri="{BB962C8B-B14F-4D97-AF65-F5344CB8AC3E}">
        <p14:creationId xmlns:p14="http://schemas.microsoft.com/office/powerpoint/2010/main" val="376124808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D387D8-E2BF-4088-902B-BA48F31C6652}"/>
              </a:ext>
            </a:extLst>
          </p:cNvPr>
          <p:cNvPicPr>
            <a:picLocks noChangeAspect="1"/>
          </p:cNvPicPr>
          <p:nvPr/>
        </p:nvPicPr>
        <p:blipFill>
          <a:blip r:embed="rId3"/>
          <a:stretch>
            <a:fillRect/>
          </a:stretch>
        </p:blipFill>
        <p:spPr>
          <a:xfrm>
            <a:off x="841374" y="396586"/>
            <a:ext cx="9011543" cy="6064827"/>
          </a:xfrm>
          <a:prstGeom prst="rect">
            <a:avLst/>
          </a:prstGeom>
        </p:spPr>
      </p:pic>
      <p:sp>
        <p:nvSpPr>
          <p:cNvPr id="31747" name="Slide Number Placeholder 5"/>
          <p:cNvSpPr>
            <a:spLocks noGrp="1"/>
          </p:cNvSpPr>
          <p:nvPr>
            <p:ph type="sldNum" sz="quarter" idx="4"/>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pPr algn="r" rtl="0"/>
            <a:fld id="{4FB4AFB9-71D6-417F-95A3-E5BE1110CB68}" type="slidenum">
              <a:rPr/>
              <a:pPr/>
              <a:t>27</a:t>
            </a:fld>
            <a:endParaRPr lang="fr-ca"/>
          </a:p>
        </p:txBody>
      </p:sp>
    </p:spTree>
    <p:extLst>
      <p:ext uri="{BB962C8B-B14F-4D97-AF65-F5344CB8AC3E}">
        <p14:creationId xmlns:p14="http://schemas.microsoft.com/office/powerpoint/2010/main" val="213687398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Slide Number Placeholder 5"/>
          <p:cNvSpPr>
            <a:spLocks noGrp="1"/>
          </p:cNvSpPr>
          <p:nvPr>
            <p:ph type="sldNum" sz="quarter" idx="4"/>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pPr algn="r" rtl="0"/>
            <a:fld id="{752525A4-BE5E-46CD-8A0B-7AEFD8E42FA9}" type="slidenum">
              <a:rPr/>
              <a:pPr/>
              <a:t>28</a:t>
            </a:fld>
            <a:endParaRPr lang="fr-ca"/>
          </a:p>
        </p:txBody>
      </p:sp>
      <p:pic>
        <p:nvPicPr>
          <p:cNvPr id="2" name="Picture 1">
            <a:extLst>
              <a:ext uri="{FF2B5EF4-FFF2-40B4-BE49-F238E27FC236}">
                <a16:creationId xmlns:a16="http://schemas.microsoft.com/office/drawing/2014/main" id="{76599F7F-01DE-4A83-B5E9-8588B917C429}"/>
              </a:ext>
            </a:extLst>
          </p:cNvPr>
          <p:cNvPicPr>
            <a:picLocks noChangeAspect="1"/>
          </p:cNvPicPr>
          <p:nvPr/>
        </p:nvPicPr>
        <p:blipFill>
          <a:blip r:embed="rId3"/>
          <a:stretch>
            <a:fillRect/>
          </a:stretch>
        </p:blipFill>
        <p:spPr>
          <a:xfrm>
            <a:off x="2924888" y="456200"/>
            <a:ext cx="6743094" cy="5945600"/>
          </a:xfrm>
          <a:prstGeom prst="rect">
            <a:avLst/>
          </a:prstGeom>
        </p:spPr>
      </p:pic>
    </p:spTree>
    <p:extLst>
      <p:ext uri="{BB962C8B-B14F-4D97-AF65-F5344CB8AC3E}">
        <p14:creationId xmlns:p14="http://schemas.microsoft.com/office/powerpoint/2010/main" val="180212414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lide Number Placeholder 5"/>
          <p:cNvSpPr>
            <a:spLocks noGrp="1"/>
          </p:cNvSpPr>
          <p:nvPr>
            <p:ph type="sldNum" sz="quarter" idx="4"/>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pPr algn="r" rtl="0"/>
            <a:fld id="{4D420E0D-5CD8-4FB9-829E-5925C20EC648}" type="slidenum">
              <a:rPr/>
              <a:pPr/>
              <a:t>29</a:t>
            </a:fld>
            <a:endParaRPr lang="fr-ca"/>
          </a:p>
        </p:txBody>
      </p:sp>
      <p:pic>
        <p:nvPicPr>
          <p:cNvPr id="2" name="Picture 1">
            <a:extLst>
              <a:ext uri="{FF2B5EF4-FFF2-40B4-BE49-F238E27FC236}">
                <a16:creationId xmlns:a16="http://schemas.microsoft.com/office/drawing/2014/main" id="{9340A453-4669-4F18-9FD6-27700FD4AFFB}"/>
              </a:ext>
            </a:extLst>
          </p:cNvPr>
          <p:cNvPicPr>
            <a:picLocks noChangeAspect="1"/>
          </p:cNvPicPr>
          <p:nvPr/>
        </p:nvPicPr>
        <p:blipFill>
          <a:blip r:embed="rId2"/>
          <a:stretch>
            <a:fillRect/>
          </a:stretch>
        </p:blipFill>
        <p:spPr>
          <a:xfrm>
            <a:off x="732354" y="761571"/>
            <a:ext cx="10690601" cy="5464567"/>
          </a:xfrm>
          <a:prstGeom prst="rect">
            <a:avLst/>
          </a:prstGeom>
        </p:spPr>
      </p:pic>
    </p:spTree>
    <p:extLst>
      <p:ext uri="{BB962C8B-B14F-4D97-AF65-F5344CB8AC3E}">
        <p14:creationId xmlns:p14="http://schemas.microsoft.com/office/powerpoint/2010/main" val="819829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5"/>
          <p:cNvSpPr>
            <a:spLocks noGrp="1" noChangeArrowheads="1"/>
          </p:cNvSpPr>
          <p:nvPr>
            <p:ph idx="1"/>
          </p:nvPr>
        </p:nvSpPr>
        <p:spPr/>
        <p:txBody>
          <a:bodyPr>
            <a:normAutofit fontScale="55000" lnSpcReduction="20000"/>
          </a:bodyPr>
          <a:lstStyle/>
          <a:p>
            <a:pPr algn="l" rtl="0"/>
            <a:r>
              <a:rPr lang="fr-ca" b="0" i="0" u="none" baseline="0" dirty="0"/>
              <a:t>L</a:t>
            </a:r>
            <a:r>
              <a:rPr lang="fr-CA" b="0" i="0" u="none" baseline="0" dirty="0"/>
              <a:t>’</a:t>
            </a:r>
            <a:r>
              <a:rPr lang="fr-ca" b="0" i="0" u="none" baseline="0" dirty="0"/>
              <a:t>ACRC est </a:t>
            </a:r>
            <a:r>
              <a:rPr lang="fr-ca" sz="2700" dirty="0"/>
              <a:t>un regroupement d</a:t>
            </a:r>
            <a:r>
              <a:rPr lang="fr-CA" sz="2700" dirty="0"/>
              <a:t>’</a:t>
            </a:r>
            <a:r>
              <a:rPr lang="fr-ca" sz="2700" dirty="0"/>
              <a:t>organisations qui, ensemble, financent la majeure partie des recherches sur le cancer au Canada. Ces recherches permettront d</a:t>
            </a:r>
            <a:r>
              <a:rPr lang="fr-CA" sz="2700" dirty="0"/>
              <a:t>’</a:t>
            </a:r>
            <a:r>
              <a:rPr lang="fr-ca" sz="2700" dirty="0"/>
              <a:t>améliorer la prévention, le diagnostic et le traitement du cancer</a:t>
            </a:r>
            <a:r>
              <a:rPr lang="fr-CA" sz="2700" dirty="0"/>
              <a:t>,</a:t>
            </a:r>
            <a:r>
              <a:rPr lang="fr-ca" sz="2700" dirty="0"/>
              <a:t> et d</a:t>
            </a:r>
            <a:r>
              <a:rPr lang="fr-CA" sz="2700" dirty="0"/>
              <a:t>’</a:t>
            </a:r>
            <a:r>
              <a:rPr lang="fr-ca" sz="2700" dirty="0"/>
              <a:t>augmenter les chances de survie des patients. </a:t>
            </a:r>
          </a:p>
          <a:p>
            <a:pPr algn="l" rtl="0"/>
            <a:r>
              <a:rPr lang="fr-ca" sz="2700" dirty="0"/>
              <a:t>L</a:t>
            </a:r>
            <a:r>
              <a:rPr lang="fr-CA" sz="2700" dirty="0"/>
              <a:t>’</a:t>
            </a:r>
            <a:r>
              <a:rPr lang="fr-ca" sz="2700" dirty="0"/>
              <a:t>Alliance est composée d</a:t>
            </a:r>
            <a:r>
              <a:rPr lang="fr-CA" sz="2700" dirty="0"/>
              <a:t>’</a:t>
            </a:r>
            <a:r>
              <a:rPr lang="fr-ca" sz="2700" dirty="0"/>
              <a:t>agences et de programmes fédéraux de financement de la recherche, d</a:t>
            </a:r>
            <a:r>
              <a:rPr lang="fr-CA" sz="2700" dirty="0"/>
              <a:t>’</a:t>
            </a:r>
            <a:r>
              <a:rPr lang="fr-ca" sz="2700" dirty="0"/>
              <a:t>organismes provinciaux de recherche sur le cancer, d</a:t>
            </a:r>
            <a:r>
              <a:rPr lang="fr-CA" sz="2700" dirty="0"/>
              <a:t>’</a:t>
            </a:r>
            <a:r>
              <a:rPr lang="fr-ca" sz="2700" dirty="0"/>
              <a:t>organismes provinciaux de traitement du cancer, d</a:t>
            </a:r>
            <a:r>
              <a:rPr lang="fr-CA" sz="2700" dirty="0"/>
              <a:t>’</a:t>
            </a:r>
            <a:r>
              <a:rPr lang="fr-ca" sz="2700" dirty="0"/>
              <a:t>organismes de bienfaisance et d</a:t>
            </a:r>
            <a:r>
              <a:rPr lang="fr-CA" sz="2700" dirty="0"/>
              <a:t>’</a:t>
            </a:r>
            <a:r>
              <a:rPr lang="fr-ca" sz="2700" dirty="0"/>
              <a:t>autres associations bénévoles</a:t>
            </a:r>
            <a:r>
              <a:rPr lang="fr-ca" b="0" i="0" u="none" baseline="0" dirty="0"/>
              <a:t>. </a:t>
            </a:r>
          </a:p>
          <a:p>
            <a:pPr algn="l" rtl="0"/>
            <a:r>
              <a:rPr lang="fr-ca" b="0" i="0" u="none" baseline="0" dirty="0"/>
              <a:t>Les membres de l</a:t>
            </a:r>
            <a:r>
              <a:rPr lang="fr-CA" b="0" i="0" u="none" baseline="0" dirty="0"/>
              <a:t>’</a:t>
            </a:r>
            <a:r>
              <a:rPr lang="fr-ca" b="0" i="0" u="none" baseline="0" dirty="0"/>
              <a:t>Alliance sont mus par la conviction que les organismes canadiens de financement de la recherche sur le cancer peuvent, ensemble et grâce à une collaboration efficace, maximiser les efforts de lutte contre cette maladie et accélérer la découverte de traitements pour le bénéfice des Canadiens touchés par le cancer.</a:t>
            </a:r>
          </a:p>
          <a:p>
            <a:pPr algn="l" rtl="0"/>
            <a:r>
              <a:rPr lang="fr-ca" b="0" i="0" u="none" baseline="0" dirty="0"/>
              <a:t>Le bureau administratif de l</a:t>
            </a:r>
            <a:r>
              <a:rPr lang="fr-CA" b="0" i="0" u="none" baseline="0" dirty="0"/>
              <a:t>’</a:t>
            </a:r>
            <a:r>
              <a:rPr lang="fr-ca" b="0" i="0" u="none" baseline="0" dirty="0"/>
              <a:t>Alliance est soutenu par le Partenariat canadien contre le cancer, qui a reçu un financement de Santé Canada pour collaborer avec la communauté canadienne de la lutte contre le cancer en vue de mettre en œuvre la Stratégie canadienne de lutte contre le cancer, afin de réduire l</a:t>
            </a:r>
            <a:r>
              <a:rPr lang="fr-CA" b="0" i="0" u="none" baseline="0" dirty="0"/>
              <a:t>’</a:t>
            </a:r>
            <a:r>
              <a:rPr lang="fr-ca" b="0" i="0" u="none" baseline="0" dirty="0"/>
              <a:t>incidence du cancer, de faire diminuer la probabilité de décès dus au cancer au sein de la population canadienne et d</a:t>
            </a:r>
            <a:r>
              <a:rPr lang="fr-CA" b="0" i="0" u="none" baseline="0" dirty="0"/>
              <a:t>’</a:t>
            </a:r>
            <a:r>
              <a:rPr lang="fr-ca" b="0" i="0" u="none" baseline="0" dirty="0"/>
              <a:t>améliorer la qualité de vie des personnes touchées par la maladie. Le Partenariat s</a:t>
            </a:r>
            <a:r>
              <a:rPr lang="fr-CA" b="0" i="0" u="none" baseline="0" dirty="0"/>
              <a:t>’</a:t>
            </a:r>
            <a:r>
              <a:rPr lang="fr-ca" b="0" i="0" u="none" baseline="0" dirty="0"/>
              <a:t>engage à améliorer le milieu de la recherche sur le cancer au Canada grâce à son soutien de l</a:t>
            </a:r>
            <a:r>
              <a:rPr lang="fr-CA" b="0" i="0" u="none" baseline="0" dirty="0"/>
              <a:t>’</a:t>
            </a:r>
            <a:r>
              <a:rPr lang="fr-ca" b="0" i="0" u="none" baseline="0" dirty="0"/>
              <a:t>ACRC et du rôle de celle-ci en matière de coordination du système de financement de la recherche sur le cancer. En tant que membre et bailleur de fonds de l</a:t>
            </a:r>
            <a:r>
              <a:rPr lang="fr-CA" b="0" i="0" u="none" baseline="0" dirty="0"/>
              <a:t>’</a:t>
            </a:r>
            <a:r>
              <a:rPr lang="fr-ca" b="0" i="0" u="none" baseline="0" dirty="0"/>
              <a:t>ACRC, le Partenariat collabore avec les autres organisations membres pour mettre en œuvre la stratégie de recherche sur le cancer au Canada. </a:t>
            </a:r>
          </a:p>
        </p:txBody>
      </p:sp>
      <p:sp>
        <p:nvSpPr>
          <p:cNvPr id="4" name="Title 3">
            <a:extLst>
              <a:ext uri="{FF2B5EF4-FFF2-40B4-BE49-F238E27FC236}">
                <a16:creationId xmlns:a16="http://schemas.microsoft.com/office/drawing/2014/main" id="{C272C62F-BDF6-4391-944E-0ABA0AE51999}"/>
              </a:ext>
            </a:extLst>
          </p:cNvPr>
          <p:cNvSpPr>
            <a:spLocks noGrp="1"/>
          </p:cNvSpPr>
          <p:nvPr>
            <p:ph type="title"/>
          </p:nvPr>
        </p:nvSpPr>
        <p:spPr/>
        <p:txBody>
          <a:bodyPr/>
          <a:lstStyle/>
          <a:p>
            <a:pPr algn="l" rtl="0"/>
            <a:r>
              <a:rPr lang="fr-ca" b="0" i="0" u="none" baseline="0"/>
              <a:t>Introduction</a:t>
            </a:r>
          </a:p>
        </p:txBody>
      </p:sp>
      <p:sp>
        <p:nvSpPr>
          <p:cNvPr id="10243" name="Slide Number Placeholder 5"/>
          <p:cNvSpPr>
            <a:spLocks noGrp="1"/>
          </p:cNvSpPr>
          <p:nvPr>
            <p:ph type="sldNum" sz="quarter" idx="4"/>
          </p:nvPr>
        </p:nvSpPr>
        <p:spPr/>
        <p:txBody>
          <a:bodyPr/>
          <a:lstStyle>
            <a:defPPr>
              <a:defRPr lang="fr-ca"/>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0"/>
            <a:fld id="{BC84C3AD-2DB4-48D4-97A7-87626E2C668C}" type="slidenum">
              <a:rPr/>
              <a:pPr/>
              <a:t>3</a:t>
            </a:fld>
            <a:endParaRPr lang="fr-ca"/>
          </a:p>
        </p:txBody>
      </p:sp>
    </p:spTree>
    <p:extLst>
      <p:ext uri="{BB962C8B-B14F-4D97-AF65-F5344CB8AC3E}">
        <p14:creationId xmlns:p14="http://schemas.microsoft.com/office/powerpoint/2010/main" val="217807433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lide Number Placeholder 5"/>
          <p:cNvSpPr>
            <a:spLocks noGrp="1"/>
          </p:cNvSpPr>
          <p:nvPr>
            <p:ph type="sldNum" sz="quarter" idx="4"/>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pPr algn="r" rtl="0"/>
            <a:fld id="{4D420E0D-5CD8-4FB9-829E-5925C20EC648}" type="slidenum">
              <a:rPr/>
              <a:pPr/>
              <a:t>30</a:t>
            </a:fld>
            <a:endParaRPr lang="fr-ca"/>
          </a:p>
        </p:txBody>
      </p:sp>
      <p:pic>
        <p:nvPicPr>
          <p:cNvPr id="2" name="Picture 1">
            <a:extLst>
              <a:ext uri="{FF2B5EF4-FFF2-40B4-BE49-F238E27FC236}">
                <a16:creationId xmlns:a16="http://schemas.microsoft.com/office/drawing/2014/main" id="{426C6A98-8A32-4585-87E3-CCD57DCB1806}"/>
              </a:ext>
            </a:extLst>
          </p:cNvPr>
          <p:cNvPicPr>
            <a:picLocks noChangeAspect="1"/>
          </p:cNvPicPr>
          <p:nvPr/>
        </p:nvPicPr>
        <p:blipFill>
          <a:blip r:embed="rId2"/>
          <a:stretch>
            <a:fillRect/>
          </a:stretch>
        </p:blipFill>
        <p:spPr>
          <a:xfrm>
            <a:off x="2422525" y="320679"/>
            <a:ext cx="7346950" cy="6140450"/>
          </a:xfrm>
          <a:prstGeom prst="rect">
            <a:avLst/>
          </a:prstGeom>
        </p:spPr>
      </p:pic>
    </p:spTree>
    <p:extLst>
      <p:ext uri="{BB962C8B-B14F-4D97-AF65-F5344CB8AC3E}">
        <p14:creationId xmlns:p14="http://schemas.microsoft.com/office/powerpoint/2010/main" val="14122050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Slide Number Placeholder 5"/>
          <p:cNvSpPr>
            <a:spLocks noGrp="1"/>
          </p:cNvSpPr>
          <p:nvPr>
            <p:ph type="sldNum" sz="quarter" idx="4"/>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pPr algn="r" rtl="0"/>
            <a:fld id="{9053437A-7F17-4D8F-AFD7-4A98811AF339}" type="slidenum">
              <a:rPr/>
              <a:pPr/>
              <a:t>31</a:t>
            </a:fld>
            <a:endParaRPr lang="fr-ca"/>
          </a:p>
        </p:txBody>
      </p:sp>
      <p:graphicFrame>
        <p:nvGraphicFramePr>
          <p:cNvPr id="52457" name="Group 233"/>
          <p:cNvGraphicFramePr>
            <a:graphicFrameLocks noGrp="1"/>
          </p:cNvGraphicFramePr>
          <p:nvPr/>
        </p:nvGraphicFramePr>
        <p:xfrm>
          <a:off x="60631388" y="2560638"/>
          <a:ext cx="3567112" cy="1431926"/>
        </p:xfrm>
        <a:graphic>
          <a:graphicData uri="http://schemas.openxmlformats.org/drawingml/2006/table">
            <a:tbl>
              <a:tblPr/>
              <a:tblGrid>
                <a:gridCol w="863600">
                  <a:extLst>
                    <a:ext uri="{9D8B030D-6E8A-4147-A177-3AD203B41FA5}">
                      <a16:colId xmlns:a16="http://schemas.microsoft.com/office/drawing/2014/main" val="20000"/>
                    </a:ext>
                  </a:extLst>
                </a:gridCol>
                <a:gridCol w="742950">
                  <a:extLst>
                    <a:ext uri="{9D8B030D-6E8A-4147-A177-3AD203B41FA5}">
                      <a16:colId xmlns:a16="http://schemas.microsoft.com/office/drawing/2014/main" val="20001"/>
                    </a:ext>
                  </a:extLst>
                </a:gridCol>
                <a:gridCol w="542925">
                  <a:extLst>
                    <a:ext uri="{9D8B030D-6E8A-4147-A177-3AD203B41FA5}">
                      <a16:colId xmlns:a16="http://schemas.microsoft.com/office/drawing/2014/main" val="20002"/>
                    </a:ext>
                  </a:extLst>
                </a:gridCol>
                <a:gridCol w="600075">
                  <a:extLst>
                    <a:ext uri="{9D8B030D-6E8A-4147-A177-3AD203B41FA5}">
                      <a16:colId xmlns:a16="http://schemas.microsoft.com/office/drawing/2014/main" val="20003"/>
                    </a:ext>
                  </a:extLst>
                </a:gridCol>
                <a:gridCol w="817562">
                  <a:extLst>
                    <a:ext uri="{9D8B030D-6E8A-4147-A177-3AD203B41FA5}">
                      <a16:colId xmlns:a16="http://schemas.microsoft.com/office/drawing/2014/main" val="20004"/>
                    </a:ext>
                  </a:extLst>
                </a:gridCol>
              </a:tblGrid>
              <a:tr h="152380">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 </a:t>
                      </a:r>
                      <a:endParaRPr kumimoji="0" lang="fr-ca" sz="1200" b="0" i="0" u="none" strike="noStrike" cap="none" normalizeH="0" baseline="0" dirty="0">
                        <a:ln>
                          <a:noFill/>
                        </a:ln>
                        <a:solidFill>
                          <a:schemeClr val="tx1"/>
                        </a:solidFill>
                        <a:effectLst/>
                        <a:latin typeface="Century Gothic" pitchFamily="34" charset="0"/>
                      </a:endParaRPr>
                    </a:p>
                  </a:txBody>
                  <a:tcPr marT="45710" marB="45710" anchor="b" horzOverflow="overflow">
                    <a:lnL cap="flat">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2006 Investment</a:t>
                      </a:r>
                      <a:endParaRPr kumimoji="0" lang="fr-ca"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ca"/>
                    </a:p>
                  </a:txBody>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 </a:t>
                      </a:r>
                      <a:endParaRPr kumimoji="0" lang="fr-ca"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 </a:t>
                      </a:r>
                      <a:endParaRPr kumimoji="0" lang="fr-ca" sz="1200" b="0" i="0" u="none" strike="noStrike" cap="none" normalizeH="0" baseline="0" dirty="0">
                        <a:ln>
                          <a:noFill/>
                        </a:ln>
                        <a:solidFill>
                          <a:schemeClr val="tx1"/>
                        </a:solidFill>
                        <a:effectLst/>
                        <a:latin typeface="Century Gothic" pitchFamily="34" charset="0"/>
                      </a:endParaRPr>
                    </a:p>
                  </a:txBody>
                  <a:tcPr marT="45710" marB="45710" anchor="b"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8684">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TYPE OF AWARD</a:t>
                      </a:r>
                      <a:endParaRPr kumimoji="0" lang="fr-ca"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a:t>
                      </a:r>
                      <a:endParaRPr kumimoji="0" lang="fr-ca" sz="1200" b="0" i="0" u="none" strike="noStrike" cap="none" normalizeH="0" baseline="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a:t>
                      </a:r>
                      <a:endParaRPr kumimoji="0" lang="fr-ca" sz="1200" b="0" i="0" u="none" strike="noStrike" cap="none" normalizeH="0" baseline="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Number of </a:t>
                      </a:r>
                      <a:endParaRPr kumimoji="0" lang="fr-ca" sz="600" b="0" i="0" u="none" strike="noStrike" cap="none" normalizeH="0" baseline="0" dirty="0">
                        <a:ln>
                          <a:noFill/>
                        </a:ln>
                        <a:solidFill>
                          <a:schemeClr val="tx1"/>
                        </a:solidFill>
                        <a:effectLst/>
                        <a:latin typeface="Century Gothic" pitchFamily="34" charset="0"/>
                      </a:endParaRPr>
                    </a:p>
                    <a:p>
                      <a:pPr marL="0" marR="0" lvl="0" indent="0" algn="ctr" defTabSz="914400" rtl="0" eaLnBrk="0" fontAlgn="base" latinLnBrk="0" hangingPunct="0">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Projects</a:t>
                      </a:r>
                      <a:endParaRPr kumimoji="0" lang="fr-ca"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Number of </a:t>
                      </a:r>
                      <a:endParaRPr kumimoji="0" lang="fr-ca" sz="600" b="0" i="0" u="none" strike="noStrike" cap="none" normalizeH="0" baseline="0" dirty="0">
                        <a:ln>
                          <a:noFill/>
                        </a:ln>
                        <a:solidFill>
                          <a:schemeClr val="tx1"/>
                        </a:solidFill>
                        <a:effectLst/>
                        <a:latin typeface="Century Gothic" pitchFamily="34" charset="0"/>
                      </a:endParaRPr>
                    </a:p>
                    <a:p>
                      <a:pPr marL="0" marR="0" lvl="0" indent="0" algn="ctr" defTabSz="914400" rtl="0" eaLnBrk="0" fontAlgn="base" latinLnBrk="0" hangingPunct="0">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Projects Weighted at 100%</a:t>
                      </a:r>
                      <a:endParaRPr kumimoji="0" lang="fr-ca"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Career/salary</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$18,718,461</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50</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339</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306</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Establishment</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$987,565</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3</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37</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33</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Tier 1 CRC</a:t>
                      </a:r>
                      <a:endParaRPr kumimoji="0" lang="fr-ca" sz="1200" b="0" i="0" u="none" strike="noStrike" cap="none" normalizeH="0" baseline="0" dirty="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$11,574,000</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31</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100</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40</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4"/>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Tier 2 CRC</a:t>
                      </a:r>
                      <a:endParaRPr kumimoji="0" lang="fr-ca" sz="1200" b="0" i="0" u="none" strike="noStrike" cap="none" normalizeH="0" baseline="0" dirty="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$5,383,083</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14</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111</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43</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5"/>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Other chair</a:t>
                      </a:r>
                      <a:endParaRPr kumimoji="0" lang="fr-ca" sz="1200" b="0" i="0" u="none" strike="noStrike" cap="none" normalizeH="0" baseline="0" dirty="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$844,425</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2</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7</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5</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63477">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TOTAL</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$37,507,534</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100</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594</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427</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graphicFrame>
        <p:nvGraphicFramePr>
          <p:cNvPr id="52456" name="Group 232"/>
          <p:cNvGraphicFramePr>
            <a:graphicFrameLocks noGrp="1"/>
          </p:cNvGraphicFramePr>
          <p:nvPr/>
        </p:nvGraphicFramePr>
        <p:xfrm>
          <a:off x="60631388" y="2560638"/>
          <a:ext cx="3567112" cy="1431926"/>
        </p:xfrm>
        <a:graphic>
          <a:graphicData uri="http://schemas.openxmlformats.org/drawingml/2006/table">
            <a:tbl>
              <a:tblPr/>
              <a:tblGrid>
                <a:gridCol w="863600">
                  <a:extLst>
                    <a:ext uri="{9D8B030D-6E8A-4147-A177-3AD203B41FA5}">
                      <a16:colId xmlns:a16="http://schemas.microsoft.com/office/drawing/2014/main" val="20000"/>
                    </a:ext>
                  </a:extLst>
                </a:gridCol>
                <a:gridCol w="742950">
                  <a:extLst>
                    <a:ext uri="{9D8B030D-6E8A-4147-A177-3AD203B41FA5}">
                      <a16:colId xmlns:a16="http://schemas.microsoft.com/office/drawing/2014/main" val="20001"/>
                    </a:ext>
                  </a:extLst>
                </a:gridCol>
                <a:gridCol w="542925">
                  <a:extLst>
                    <a:ext uri="{9D8B030D-6E8A-4147-A177-3AD203B41FA5}">
                      <a16:colId xmlns:a16="http://schemas.microsoft.com/office/drawing/2014/main" val="20002"/>
                    </a:ext>
                  </a:extLst>
                </a:gridCol>
                <a:gridCol w="600075">
                  <a:extLst>
                    <a:ext uri="{9D8B030D-6E8A-4147-A177-3AD203B41FA5}">
                      <a16:colId xmlns:a16="http://schemas.microsoft.com/office/drawing/2014/main" val="20003"/>
                    </a:ext>
                  </a:extLst>
                </a:gridCol>
                <a:gridCol w="817562">
                  <a:extLst>
                    <a:ext uri="{9D8B030D-6E8A-4147-A177-3AD203B41FA5}">
                      <a16:colId xmlns:a16="http://schemas.microsoft.com/office/drawing/2014/main" val="20004"/>
                    </a:ext>
                  </a:extLst>
                </a:gridCol>
              </a:tblGrid>
              <a:tr h="152380">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 </a:t>
                      </a:r>
                      <a:endParaRPr kumimoji="0" lang="fr-ca" sz="1200" b="0" i="0" u="none" strike="noStrike" cap="none" normalizeH="0" baseline="0" dirty="0">
                        <a:ln>
                          <a:noFill/>
                        </a:ln>
                        <a:solidFill>
                          <a:schemeClr val="tx1"/>
                        </a:solidFill>
                        <a:effectLst/>
                        <a:latin typeface="Century Gothic" pitchFamily="34" charset="0"/>
                      </a:endParaRPr>
                    </a:p>
                  </a:txBody>
                  <a:tcPr marT="45710" marB="45710" anchor="b" horzOverflow="overflow">
                    <a:lnL cap="flat">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2006 Investment</a:t>
                      </a:r>
                      <a:endParaRPr kumimoji="0" lang="fr-ca"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ca"/>
                    </a:p>
                  </a:txBody>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 </a:t>
                      </a:r>
                      <a:endParaRPr kumimoji="0" lang="fr-ca"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 </a:t>
                      </a:r>
                      <a:endParaRPr kumimoji="0" lang="fr-ca" sz="1200" b="0" i="0" u="none" strike="noStrike" cap="none" normalizeH="0" baseline="0" dirty="0">
                        <a:ln>
                          <a:noFill/>
                        </a:ln>
                        <a:solidFill>
                          <a:schemeClr val="tx1"/>
                        </a:solidFill>
                        <a:effectLst/>
                        <a:latin typeface="Century Gothic" pitchFamily="34" charset="0"/>
                      </a:endParaRPr>
                    </a:p>
                  </a:txBody>
                  <a:tcPr marT="45710" marB="45710" anchor="b"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8684">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TYPE OF AWARD</a:t>
                      </a:r>
                      <a:endParaRPr kumimoji="0" lang="fr-ca"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a:t>
                      </a:r>
                      <a:endParaRPr kumimoji="0" lang="fr-ca" sz="1200" b="0" i="0" u="none" strike="noStrike" cap="none" normalizeH="0" baseline="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a:t>
                      </a:r>
                      <a:endParaRPr kumimoji="0" lang="fr-ca" sz="1200" b="0" i="0" u="none" strike="noStrike" cap="none" normalizeH="0" baseline="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Number of </a:t>
                      </a:r>
                      <a:endParaRPr kumimoji="0" lang="fr-ca" sz="600" b="0" i="0" u="none" strike="noStrike" cap="none" normalizeH="0" baseline="0" dirty="0">
                        <a:ln>
                          <a:noFill/>
                        </a:ln>
                        <a:solidFill>
                          <a:schemeClr val="tx1"/>
                        </a:solidFill>
                        <a:effectLst/>
                        <a:latin typeface="Century Gothic" pitchFamily="34" charset="0"/>
                      </a:endParaRPr>
                    </a:p>
                    <a:p>
                      <a:pPr marL="0" marR="0" lvl="0" indent="0" algn="ctr" defTabSz="914400" rtl="0" eaLnBrk="0" fontAlgn="base" latinLnBrk="0" hangingPunct="0">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Projects</a:t>
                      </a:r>
                      <a:endParaRPr kumimoji="0" lang="fr-ca"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Number of </a:t>
                      </a:r>
                      <a:endParaRPr kumimoji="0" lang="fr-ca" sz="600" b="0" i="0" u="none" strike="noStrike" cap="none" normalizeH="0" baseline="0" dirty="0">
                        <a:ln>
                          <a:noFill/>
                        </a:ln>
                        <a:solidFill>
                          <a:schemeClr val="tx1"/>
                        </a:solidFill>
                        <a:effectLst/>
                        <a:latin typeface="Century Gothic" pitchFamily="34" charset="0"/>
                      </a:endParaRPr>
                    </a:p>
                    <a:p>
                      <a:pPr marL="0" marR="0" lvl="0" indent="0" algn="ctr" defTabSz="914400" rtl="0" eaLnBrk="0" fontAlgn="base" latinLnBrk="0" hangingPunct="0">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Projects Weighted at 100%</a:t>
                      </a:r>
                      <a:endParaRPr kumimoji="0" lang="fr-ca"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Career/salary</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$18,718,461</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50</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339</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306</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Establishment</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$987,565</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3</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37</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33</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Tier 1 CRC</a:t>
                      </a:r>
                      <a:endParaRPr kumimoji="0" lang="fr-ca" sz="1200" b="0" i="0" u="none" strike="noStrike" cap="none" normalizeH="0" baseline="0" dirty="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$11,574,000</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31</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100</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40</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4"/>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Tier 2 CRC</a:t>
                      </a:r>
                      <a:endParaRPr kumimoji="0" lang="fr-ca" sz="1200" b="0" i="0" u="none" strike="noStrike" cap="none" normalizeH="0" baseline="0" dirty="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$5,383,083</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14</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111</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43</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5"/>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Other chair</a:t>
                      </a:r>
                      <a:endParaRPr kumimoji="0" lang="fr-ca" sz="1200" b="0" i="0" u="none" strike="noStrike" cap="none" normalizeH="0" baseline="0" dirty="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$844,425</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2</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7</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5</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63477">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TOTAL</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$37,507,534</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100</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594</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427</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graphicFrame>
        <p:nvGraphicFramePr>
          <p:cNvPr id="52455" name="Group 231"/>
          <p:cNvGraphicFramePr>
            <a:graphicFrameLocks noGrp="1"/>
          </p:cNvGraphicFramePr>
          <p:nvPr/>
        </p:nvGraphicFramePr>
        <p:xfrm>
          <a:off x="60631388" y="2560638"/>
          <a:ext cx="3567112" cy="1431926"/>
        </p:xfrm>
        <a:graphic>
          <a:graphicData uri="http://schemas.openxmlformats.org/drawingml/2006/table">
            <a:tbl>
              <a:tblPr/>
              <a:tblGrid>
                <a:gridCol w="863600">
                  <a:extLst>
                    <a:ext uri="{9D8B030D-6E8A-4147-A177-3AD203B41FA5}">
                      <a16:colId xmlns:a16="http://schemas.microsoft.com/office/drawing/2014/main" val="20000"/>
                    </a:ext>
                  </a:extLst>
                </a:gridCol>
                <a:gridCol w="742950">
                  <a:extLst>
                    <a:ext uri="{9D8B030D-6E8A-4147-A177-3AD203B41FA5}">
                      <a16:colId xmlns:a16="http://schemas.microsoft.com/office/drawing/2014/main" val="20001"/>
                    </a:ext>
                  </a:extLst>
                </a:gridCol>
                <a:gridCol w="542925">
                  <a:extLst>
                    <a:ext uri="{9D8B030D-6E8A-4147-A177-3AD203B41FA5}">
                      <a16:colId xmlns:a16="http://schemas.microsoft.com/office/drawing/2014/main" val="20002"/>
                    </a:ext>
                  </a:extLst>
                </a:gridCol>
                <a:gridCol w="600075">
                  <a:extLst>
                    <a:ext uri="{9D8B030D-6E8A-4147-A177-3AD203B41FA5}">
                      <a16:colId xmlns:a16="http://schemas.microsoft.com/office/drawing/2014/main" val="20003"/>
                    </a:ext>
                  </a:extLst>
                </a:gridCol>
                <a:gridCol w="817562">
                  <a:extLst>
                    <a:ext uri="{9D8B030D-6E8A-4147-A177-3AD203B41FA5}">
                      <a16:colId xmlns:a16="http://schemas.microsoft.com/office/drawing/2014/main" val="20004"/>
                    </a:ext>
                  </a:extLst>
                </a:gridCol>
              </a:tblGrid>
              <a:tr h="152380">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 </a:t>
                      </a:r>
                      <a:endParaRPr kumimoji="0" lang="fr-ca" sz="1200" b="0" i="0" u="none" strike="noStrike" cap="none" normalizeH="0" baseline="0" dirty="0">
                        <a:ln>
                          <a:noFill/>
                        </a:ln>
                        <a:solidFill>
                          <a:schemeClr val="tx1"/>
                        </a:solidFill>
                        <a:effectLst/>
                        <a:latin typeface="Century Gothic" pitchFamily="34" charset="0"/>
                      </a:endParaRPr>
                    </a:p>
                  </a:txBody>
                  <a:tcPr marT="45710" marB="45710" anchor="b" horzOverflow="overflow">
                    <a:lnL cap="flat">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2006 Investment</a:t>
                      </a:r>
                      <a:endParaRPr kumimoji="0" lang="fr-ca"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ca"/>
                    </a:p>
                  </a:txBody>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 </a:t>
                      </a:r>
                      <a:endParaRPr kumimoji="0" lang="fr-ca"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 </a:t>
                      </a:r>
                      <a:endParaRPr kumimoji="0" lang="fr-ca" sz="1200" b="0" i="0" u="none" strike="noStrike" cap="none" normalizeH="0" baseline="0" dirty="0">
                        <a:ln>
                          <a:noFill/>
                        </a:ln>
                        <a:solidFill>
                          <a:schemeClr val="tx1"/>
                        </a:solidFill>
                        <a:effectLst/>
                        <a:latin typeface="Century Gothic" pitchFamily="34" charset="0"/>
                      </a:endParaRPr>
                    </a:p>
                  </a:txBody>
                  <a:tcPr marT="45710" marB="45710" anchor="b"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8684">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TYPE OF AWARD</a:t>
                      </a:r>
                      <a:endParaRPr kumimoji="0" lang="fr-ca"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a:t>
                      </a:r>
                      <a:endParaRPr kumimoji="0" lang="fr-ca" sz="1200" b="0" i="0" u="none" strike="noStrike" cap="none" normalizeH="0" baseline="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a:t>
                      </a:r>
                      <a:endParaRPr kumimoji="0" lang="fr-ca" sz="1200" b="0" i="0" u="none" strike="noStrike" cap="none" normalizeH="0" baseline="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Number of </a:t>
                      </a:r>
                      <a:endParaRPr kumimoji="0" lang="fr-ca" sz="600" b="0" i="0" u="none" strike="noStrike" cap="none" normalizeH="0" baseline="0" dirty="0">
                        <a:ln>
                          <a:noFill/>
                        </a:ln>
                        <a:solidFill>
                          <a:schemeClr val="tx1"/>
                        </a:solidFill>
                        <a:effectLst/>
                        <a:latin typeface="Century Gothic" pitchFamily="34" charset="0"/>
                      </a:endParaRPr>
                    </a:p>
                    <a:p>
                      <a:pPr marL="0" marR="0" lvl="0" indent="0" algn="ctr" defTabSz="914400" rtl="0" eaLnBrk="0" fontAlgn="base" latinLnBrk="0" hangingPunct="0">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Projects</a:t>
                      </a:r>
                      <a:endParaRPr kumimoji="0" lang="fr-ca"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Number of </a:t>
                      </a:r>
                      <a:endParaRPr kumimoji="0" lang="fr-ca" sz="600" b="0" i="0" u="none" strike="noStrike" cap="none" normalizeH="0" baseline="0" dirty="0">
                        <a:ln>
                          <a:noFill/>
                        </a:ln>
                        <a:solidFill>
                          <a:schemeClr val="tx1"/>
                        </a:solidFill>
                        <a:effectLst/>
                        <a:latin typeface="Century Gothic" pitchFamily="34" charset="0"/>
                      </a:endParaRPr>
                    </a:p>
                    <a:p>
                      <a:pPr marL="0" marR="0" lvl="0" indent="0" algn="ctr" defTabSz="914400" rtl="0" eaLnBrk="0" fontAlgn="base" latinLnBrk="0" hangingPunct="0">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Projects Weighted at 100%</a:t>
                      </a:r>
                      <a:endParaRPr kumimoji="0" lang="fr-ca"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Career/salary</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$18,718,461</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50</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339</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306</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Establishment</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$987,565</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3</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37</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33</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Tier 1 CRC</a:t>
                      </a:r>
                      <a:endParaRPr kumimoji="0" lang="fr-ca" sz="1200" b="0" i="0" u="none" strike="noStrike" cap="none" normalizeH="0" baseline="0" dirty="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$11,574,000</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31</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100</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40</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4"/>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Tier 2 CRC</a:t>
                      </a:r>
                      <a:endParaRPr kumimoji="0" lang="fr-ca" sz="1200" b="0" i="0" u="none" strike="noStrike" cap="none" normalizeH="0" baseline="0" dirty="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$5,383,083</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14</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111</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43</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5"/>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Other chair</a:t>
                      </a:r>
                      <a:endParaRPr kumimoji="0" lang="fr-ca" sz="1200" b="0" i="0" u="none" strike="noStrike" cap="none" normalizeH="0" baseline="0" dirty="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$844,425</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2</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7</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5</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63477">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TOTAL</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$37,507,534</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100</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594</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427</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34973" name="Control 5"/>
          <p:cNvSpPr>
            <a:spLocks noChangeArrowheads="1" noChangeShapeType="1"/>
          </p:cNvSpPr>
          <p:nvPr/>
        </p:nvSpPr>
        <p:spPr bwMode="auto">
          <a:xfrm>
            <a:off x="-52008088" y="2560638"/>
            <a:ext cx="3567113" cy="1371600"/>
          </a:xfrm>
          <a:prstGeom prst="rect">
            <a:avLst/>
          </a:prstGeom>
          <a:noFill/>
          <a:ln w="9525" algn="in">
            <a:noFill/>
            <a:miter lim="800000"/>
            <a:headEnd/>
            <a:tailEnd/>
          </a:ln>
        </p:spPr>
        <p:txBody>
          <a:bodyPr lIns="0" tIns="0" rIns="0" bIns="0"/>
          <a:lstStyle/>
          <a:p>
            <a:endParaRPr lang="fr-ca"/>
          </a:p>
        </p:txBody>
      </p:sp>
      <p:sp>
        <p:nvSpPr>
          <p:cNvPr id="34974" name="Control 61"/>
          <p:cNvSpPr>
            <a:spLocks noChangeArrowheads="1" noChangeShapeType="1"/>
          </p:cNvSpPr>
          <p:nvPr/>
        </p:nvSpPr>
        <p:spPr bwMode="auto">
          <a:xfrm>
            <a:off x="-52008088" y="2560638"/>
            <a:ext cx="3567113" cy="1371600"/>
          </a:xfrm>
          <a:prstGeom prst="rect">
            <a:avLst/>
          </a:prstGeom>
          <a:noFill/>
          <a:ln w="9525" algn="in">
            <a:noFill/>
            <a:miter lim="800000"/>
            <a:headEnd/>
            <a:tailEnd/>
          </a:ln>
        </p:spPr>
        <p:txBody>
          <a:bodyPr lIns="0" tIns="0" rIns="0" bIns="0"/>
          <a:lstStyle/>
          <a:p>
            <a:endParaRPr lang="fr-ca"/>
          </a:p>
        </p:txBody>
      </p:sp>
      <p:sp>
        <p:nvSpPr>
          <p:cNvPr id="34975" name="Control 117"/>
          <p:cNvSpPr>
            <a:spLocks noChangeArrowheads="1" noChangeShapeType="1"/>
          </p:cNvSpPr>
          <p:nvPr/>
        </p:nvSpPr>
        <p:spPr bwMode="auto">
          <a:xfrm>
            <a:off x="-52008088" y="2560638"/>
            <a:ext cx="3567113" cy="1371600"/>
          </a:xfrm>
          <a:prstGeom prst="rect">
            <a:avLst/>
          </a:prstGeom>
          <a:noFill/>
          <a:ln w="9525" algn="in">
            <a:noFill/>
            <a:miter lim="800000"/>
            <a:headEnd/>
            <a:tailEnd/>
          </a:ln>
        </p:spPr>
        <p:txBody>
          <a:bodyPr lIns="0" tIns="0" rIns="0" bIns="0"/>
          <a:lstStyle/>
          <a:p>
            <a:endParaRPr lang="fr-ca"/>
          </a:p>
        </p:txBody>
      </p:sp>
      <p:pic>
        <p:nvPicPr>
          <p:cNvPr id="2" name="Picture 1">
            <a:extLst>
              <a:ext uri="{FF2B5EF4-FFF2-40B4-BE49-F238E27FC236}">
                <a16:creationId xmlns:a16="http://schemas.microsoft.com/office/drawing/2014/main" id="{EAE05ECC-5B0F-46B1-9484-4115AB9FDD9A}"/>
              </a:ext>
            </a:extLst>
          </p:cNvPr>
          <p:cNvPicPr>
            <a:picLocks noChangeAspect="1"/>
          </p:cNvPicPr>
          <p:nvPr/>
        </p:nvPicPr>
        <p:blipFill>
          <a:blip r:embed="rId3"/>
          <a:stretch>
            <a:fillRect/>
          </a:stretch>
        </p:blipFill>
        <p:spPr>
          <a:xfrm>
            <a:off x="842337" y="685804"/>
            <a:ext cx="10925409" cy="5601980"/>
          </a:xfrm>
          <a:prstGeom prst="rect">
            <a:avLst/>
          </a:prstGeom>
        </p:spPr>
      </p:pic>
    </p:spTree>
    <p:extLst>
      <p:ext uri="{BB962C8B-B14F-4D97-AF65-F5344CB8AC3E}">
        <p14:creationId xmlns:p14="http://schemas.microsoft.com/office/powerpoint/2010/main" val="55392242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algn="r" rtl="0">
              <a:defRPr/>
            </a:pPr>
            <a:fld id="{CEC0135C-C6E0-442A-9514-5C42A74DE569}" type="slidenum">
              <a:rPr/>
              <a:pPr>
                <a:defRPr/>
              </a:pPr>
              <a:t>32</a:t>
            </a:fld>
            <a:endParaRPr lang="fr-ca"/>
          </a:p>
        </p:txBody>
      </p:sp>
      <p:pic>
        <p:nvPicPr>
          <p:cNvPr id="2" name="Picture 1">
            <a:extLst>
              <a:ext uri="{FF2B5EF4-FFF2-40B4-BE49-F238E27FC236}">
                <a16:creationId xmlns:a16="http://schemas.microsoft.com/office/drawing/2014/main" id="{B3169B52-7386-448A-9CE8-356BD904D392}"/>
              </a:ext>
            </a:extLst>
          </p:cNvPr>
          <p:cNvPicPr>
            <a:picLocks noChangeAspect="1"/>
          </p:cNvPicPr>
          <p:nvPr/>
        </p:nvPicPr>
        <p:blipFill>
          <a:blip r:embed="rId2"/>
          <a:stretch>
            <a:fillRect/>
          </a:stretch>
        </p:blipFill>
        <p:spPr>
          <a:xfrm>
            <a:off x="795069" y="685803"/>
            <a:ext cx="10669977" cy="5673899"/>
          </a:xfrm>
          <a:prstGeom prst="rect">
            <a:avLst/>
          </a:prstGeom>
        </p:spPr>
      </p:pic>
    </p:spTree>
    <p:extLst>
      <p:ext uri="{BB962C8B-B14F-4D97-AF65-F5344CB8AC3E}">
        <p14:creationId xmlns:p14="http://schemas.microsoft.com/office/powerpoint/2010/main" val="18076872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Slide Number Placeholder 5"/>
          <p:cNvSpPr>
            <a:spLocks noGrp="1"/>
          </p:cNvSpPr>
          <p:nvPr>
            <p:ph type="sldNum" sz="quarter" idx="4"/>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pPr algn="r" rtl="0"/>
            <a:fld id="{8ABFC1CB-6BFF-4D9A-A250-3321885C41E3}" type="slidenum">
              <a:rPr/>
              <a:pPr/>
              <a:t>33</a:t>
            </a:fld>
            <a:endParaRPr lang="fr-ca"/>
          </a:p>
        </p:txBody>
      </p:sp>
      <p:pic>
        <p:nvPicPr>
          <p:cNvPr id="3" name="Picture 2">
            <a:extLst>
              <a:ext uri="{FF2B5EF4-FFF2-40B4-BE49-F238E27FC236}">
                <a16:creationId xmlns:a16="http://schemas.microsoft.com/office/drawing/2014/main" id="{192D73AF-81FD-49AF-88FD-EA6EDDADFBF0}"/>
              </a:ext>
            </a:extLst>
          </p:cNvPr>
          <p:cNvPicPr>
            <a:picLocks noChangeAspect="1"/>
          </p:cNvPicPr>
          <p:nvPr/>
        </p:nvPicPr>
        <p:blipFill>
          <a:blip r:embed="rId3"/>
          <a:stretch>
            <a:fillRect/>
          </a:stretch>
        </p:blipFill>
        <p:spPr>
          <a:xfrm>
            <a:off x="2253536" y="320678"/>
            <a:ext cx="8174733" cy="6037125"/>
          </a:xfrm>
          <a:prstGeom prst="rect">
            <a:avLst/>
          </a:prstGeom>
        </p:spPr>
      </p:pic>
    </p:spTree>
    <p:extLst>
      <p:ext uri="{BB962C8B-B14F-4D97-AF65-F5344CB8AC3E}">
        <p14:creationId xmlns:p14="http://schemas.microsoft.com/office/powerpoint/2010/main" val="391870963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Slide Number Placeholder 5"/>
          <p:cNvSpPr>
            <a:spLocks noGrp="1"/>
          </p:cNvSpPr>
          <p:nvPr>
            <p:ph type="sldNum" sz="quarter" idx="4"/>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pPr algn="r" rtl="0"/>
            <a:fld id="{E9A7B759-B59C-4889-B8C5-68635DFF1B8E}" type="slidenum">
              <a:rPr/>
              <a:pPr/>
              <a:t>34</a:t>
            </a:fld>
            <a:endParaRPr lang="fr-ca"/>
          </a:p>
        </p:txBody>
      </p:sp>
      <p:graphicFrame>
        <p:nvGraphicFramePr>
          <p:cNvPr id="52457" name="Group 233"/>
          <p:cNvGraphicFramePr>
            <a:graphicFrameLocks noGrp="1"/>
          </p:cNvGraphicFramePr>
          <p:nvPr/>
        </p:nvGraphicFramePr>
        <p:xfrm>
          <a:off x="60631388" y="2560638"/>
          <a:ext cx="3567112" cy="1431926"/>
        </p:xfrm>
        <a:graphic>
          <a:graphicData uri="http://schemas.openxmlformats.org/drawingml/2006/table">
            <a:tbl>
              <a:tblPr/>
              <a:tblGrid>
                <a:gridCol w="863600">
                  <a:extLst>
                    <a:ext uri="{9D8B030D-6E8A-4147-A177-3AD203B41FA5}">
                      <a16:colId xmlns:a16="http://schemas.microsoft.com/office/drawing/2014/main" val="20000"/>
                    </a:ext>
                  </a:extLst>
                </a:gridCol>
                <a:gridCol w="742950">
                  <a:extLst>
                    <a:ext uri="{9D8B030D-6E8A-4147-A177-3AD203B41FA5}">
                      <a16:colId xmlns:a16="http://schemas.microsoft.com/office/drawing/2014/main" val="20001"/>
                    </a:ext>
                  </a:extLst>
                </a:gridCol>
                <a:gridCol w="542925">
                  <a:extLst>
                    <a:ext uri="{9D8B030D-6E8A-4147-A177-3AD203B41FA5}">
                      <a16:colId xmlns:a16="http://schemas.microsoft.com/office/drawing/2014/main" val="20002"/>
                    </a:ext>
                  </a:extLst>
                </a:gridCol>
                <a:gridCol w="600075">
                  <a:extLst>
                    <a:ext uri="{9D8B030D-6E8A-4147-A177-3AD203B41FA5}">
                      <a16:colId xmlns:a16="http://schemas.microsoft.com/office/drawing/2014/main" val="20003"/>
                    </a:ext>
                  </a:extLst>
                </a:gridCol>
                <a:gridCol w="817562">
                  <a:extLst>
                    <a:ext uri="{9D8B030D-6E8A-4147-A177-3AD203B41FA5}">
                      <a16:colId xmlns:a16="http://schemas.microsoft.com/office/drawing/2014/main" val="20004"/>
                    </a:ext>
                  </a:extLst>
                </a:gridCol>
              </a:tblGrid>
              <a:tr h="152380">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 </a:t>
                      </a:r>
                      <a:endParaRPr kumimoji="0" lang="fr-ca" sz="1200" b="0" i="0" u="none" strike="noStrike" cap="none" normalizeH="0" baseline="0" dirty="0">
                        <a:ln>
                          <a:noFill/>
                        </a:ln>
                        <a:solidFill>
                          <a:schemeClr val="tx1"/>
                        </a:solidFill>
                        <a:effectLst/>
                        <a:latin typeface="Century Gothic" pitchFamily="34" charset="0"/>
                      </a:endParaRPr>
                    </a:p>
                  </a:txBody>
                  <a:tcPr marT="45710" marB="45710" anchor="b" horzOverflow="overflow">
                    <a:lnL cap="flat">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2006 Investment</a:t>
                      </a:r>
                      <a:endParaRPr kumimoji="0" lang="fr-ca"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ca"/>
                    </a:p>
                  </a:txBody>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 </a:t>
                      </a:r>
                      <a:endParaRPr kumimoji="0" lang="fr-ca"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 </a:t>
                      </a:r>
                      <a:endParaRPr kumimoji="0" lang="fr-ca" sz="1200" b="0" i="0" u="none" strike="noStrike" cap="none" normalizeH="0" baseline="0" dirty="0">
                        <a:ln>
                          <a:noFill/>
                        </a:ln>
                        <a:solidFill>
                          <a:schemeClr val="tx1"/>
                        </a:solidFill>
                        <a:effectLst/>
                        <a:latin typeface="Century Gothic" pitchFamily="34" charset="0"/>
                      </a:endParaRPr>
                    </a:p>
                  </a:txBody>
                  <a:tcPr marT="45710" marB="45710" anchor="b"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8684">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TYPE OF AWARD</a:t>
                      </a:r>
                      <a:endParaRPr kumimoji="0" lang="fr-ca"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a:t>
                      </a:r>
                      <a:endParaRPr kumimoji="0" lang="fr-ca" sz="1200" b="0" i="0" u="none" strike="noStrike" cap="none" normalizeH="0" baseline="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a:t>
                      </a:r>
                      <a:endParaRPr kumimoji="0" lang="fr-ca" sz="1200" b="0" i="0" u="none" strike="noStrike" cap="none" normalizeH="0" baseline="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Number of </a:t>
                      </a:r>
                      <a:endParaRPr kumimoji="0" lang="fr-ca" sz="600" b="0" i="0" u="none" strike="noStrike" cap="none" normalizeH="0" baseline="0" dirty="0">
                        <a:ln>
                          <a:noFill/>
                        </a:ln>
                        <a:solidFill>
                          <a:schemeClr val="tx1"/>
                        </a:solidFill>
                        <a:effectLst/>
                        <a:latin typeface="Century Gothic" pitchFamily="34" charset="0"/>
                      </a:endParaRPr>
                    </a:p>
                    <a:p>
                      <a:pPr marL="0" marR="0" lvl="0" indent="0" algn="ctr" defTabSz="914400" rtl="0" eaLnBrk="0" fontAlgn="base" latinLnBrk="0" hangingPunct="0">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Projects</a:t>
                      </a:r>
                      <a:endParaRPr kumimoji="0" lang="fr-ca"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Number of </a:t>
                      </a:r>
                      <a:endParaRPr kumimoji="0" lang="fr-ca" sz="600" b="0" i="0" u="none" strike="noStrike" cap="none" normalizeH="0" baseline="0" dirty="0">
                        <a:ln>
                          <a:noFill/>
                        </a:ln>
                        <a:solidFill>
                          <a:schemeClr val="tx1"/>
                        </a:solidFill>
                        <a:effectLst/>
                        <a:latin typeface="Century Gothic" pitchFamily="34" charset="0"/>
                      </a:endParaRPr>
                    </a:p>
                    <a:p>
                      <a:pPr marL="0" marR="0" lvl="0" indent="0" algn="ctr" defTabSz="914400" rtl="0" eaLnBrk="0" fontAlgn="base" latinLnBrk="0" hangingPunct="0">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Projects Weighted at 100%</a:t>
                      </a:r>
                      <a:endParaRPr kumimoji="0" lang="fr-ca"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Career/salary</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$18,718,461</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50</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339</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306</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Establishment</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$987,565</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3</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37</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33</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Tier 1 CRC</a:t>
                      </a:r>
                      <a:endParaRPr kumimoji="0" lang="fr-ca" sz="1200" b="0" i="0" u="none" strike="noStrike" cap="none" normalizeH="0" baseline="0" dirty="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$11,574,000</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31</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100</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40</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4"/>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Tier 2 CRC</a:t>
                      </a:r>
                      <a:endParaRPr kumimoji="0" lang="fr-ca" sz="1200" b="0" i="0" u="none" strike="noStrike" cap="none" normalizeH="0" baseline="0" dirty="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$5,383,083</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14</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111</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43</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5"/>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Other chair</a:t>
                      </a:r>
                      <a:endParaRPr kumimoji="0" lang="fr-ca" sz="1200" b="0" i="0" u="none" strike="noStrike" cap="none" normalizeH="0" baseline="0" dirty="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$844,425</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2</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7</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5</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63477">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TOTAL</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$37,507,534</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100</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594</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427</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graphicFrame>
        <p:nvGraphicFramePr>
          <p:cNvPr id="52456" name="Group 232"/>
          <p:cNvGraphicFramePr>
            <a:graphicFrameLocks noGrp="1"/>
          </p:cNvGraphicFramePr>
          <p:nvPr/>
        </p:nvGraphicFramePr>
        <p:xfrm>
          <a:off x="60631388" y="2560638"/>
          <a:ext cx="3567112" cy="1431926"/>
        </p:xfrm>
        <a:graphic>
          <a:graphicData uri="http://schemas.openxmlformats.org/drawingml/2006/table">
            <a:tbl>
              <a:tblPr/>
              <a:tblGrid>
                <a:gridCol w="863600">
                  <a:extLst>
                    <a:ext uri="{9D8B030D-6E8A-4147-A177-3AD203B41FA5}">
                      <a16:colId xmlns:a16="http://schemas.microsoft.com/office/drawing/2014/main" val="20000"/>
                    </a:ext>
                  </a:extLst>
                </a:gridCol>
                <a:gridCol w="742950">
                  <a:extLst>
                    <a:ext uri="{9D8B030D-6E8A-4147-A177-3AD203B41FA5}">
                      <a16:colId xmlns:a16="http://schemas.microsoft.com/office/drawing/2014/main" val="20001"/>
                    </a:ext>
                  </a:extLst>
                </a:gridCol>
                <a:gridCol w="542925">
                  <a:extLst>
                    <a:ext uri="{9D8B030D-6E8A-4147-A177-3AD203B41FA5}">
                      <a16:colId xmlns:a16="http://schemas.microsoft.com/office/drawing/2014/main" val="20002"/>
                    </a:ext>
                  </a:extLst>
                </a:gridCol>
                <a:gridCol w="600075">
                  <a:extLst>
                    <a:ext uri="{9D8B030D-6E8A-4147-A177-3AD203B41FA5}">
                      <a16:colId xmlns:a16="http://schemas.microsoft.com/office/drawing/2014/main" val="20003"/>
                    </a:ext>
                  </a:extLst>
                </a:gridCol>
                <a:gridCol w="817562">
                  <a:extLst>
                    <a:ext uri="{9D8B030D-6E8A-4147-A177-3AD203B41FA5}">
                      <a16:colId xmlns:a16="http://schemas.microsoft.com/office/drawing/2014/main" val="20004"/>
                    </a:ext>
                  </a:extLst>
                </a:gridCol>
              </a:tblGrid>
              <a:tr h="152380">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 </a:t>
                      </a:r>
                      <a:endParaRPr kumimoji="0" lang="fr-ca" sz="1200" b="0" i="0" u="none" strike="noStrike" cap="none" normalizeH="0" baseline="0" dirty="0">
                        <a:ln>
                          <a:noFill/>
                        </a:ln>
                        <a:solidFill>
                          <a:schemeClr val="tx1"/>
                        </a:solidFill>
                        <a:effectLst/>
                        <a:latin typeface="Century Gothic" pitchFamily="34" charset="0"/>
                      </a:endParaRPr>
                    </a:p>
                  </a:txBody>
                  <a:tcPr marT="45710" marB="45710" anchor="b" horzOverflow="overflow">
                    <a:lnL cap="flat">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2006 Investment</a:t>
                      </a:r>
                      <a:endParaRPr kumimoji="0" lang="fr-ca"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ca"/>
                    </a:p>
                  </a:txBody>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 </a:t>
                      </a:r>
                      <a:endParaRPr kumimoji="0" lang="fr-ca"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 </a:t>
                      </a:r>
                      <a:endParaRPr kumimoji="0" lang="fr-ca" sz="1200" b="0" i="0" u="none" strike="noStrike" cap="none" normalizeH="0" baseline="0" dirty="0">
                        <a:ln>
                          <a:noFill/>
                        </a:ln>
                        <a:solidFill>
                          <a:schemeClr val="tx1"/>
                        </a:solidFill>
                        <a:effectLst/>
                        <a:latin typeface="Century Gothic" pitchFamily="34" charset="0"/>
                      </a:endParaRPr>
                    </a:p>
                  </a:txBody>
                  <a:tcPr marT="45710" marB="45710" anchor="b"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8684">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TYPE OF AWARD</a:t>
                      </a:r>
                      <a:endParaRPr kumimoji="0" lang="fr-ca"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a:t>
                      </a:r>
                      <a:endParaRPr kumimoji="0" lang="fr-ca" sz="1200" b="0" i="0" u="none" strike="noStrike" cap="none" normalizeH="0" baseline="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a:t>
                      </a:r>
                      <a:endParaRPr kumimoji="0" lang="fr-ca" sz="1200" b="0" i="0" u="none" strike="noStrike" cap="none" normalizeH="0" baseline="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Number of </a:t>
                      </a:r>
                      <a:endParaRPr kumimoji="0" lang="fr-ca" sz="600" b="0" i="0" u="none" strike="noStrike" cap="none" normalizeH="0" baseline="0" dirty="0">
                        <a:ln>
                          <a:noFill/>
                        </a:ln>
                        <a:solidFill>
                          <a:schemeClr val="tx1"/>
                        </a:solidFill>
                        <a:effectLst/>
                        <a:latin typeface="Century Gothic" pitchFamily="34" charset="0"/>
                      </a:endParaRPr>
                    </a:p>
                    <a:p>
                      <a:pPr marL="0" marR="0" lvl="0" indent="0" algn="ctr" defTabSz="914400" rtl="0" eaLnBrk="0" fontAlgn="base" latinLnBrk="0" hangingPunct="0">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Projects</a:t>
                      </a:r>
                      <a:endParaRPr kumimoji="0" lang="fr-ca"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Number of </a:t>
                      </a:r>
                      <a:endParaRPr kumimoji="0" lang="fr-ca" sz="600" b="0" i="0" u="none" strike="noStrike" cap="none" normalizeH="0" baseline="0" dirty="0">
                        <a:ln>
                          <a:noFill/>
                        </a:ln>
                        <a:solidFill>
                          <a:schemeClr val="tx1"/>
                        </a:solidFill>
                        <a:effectLst/>
                        <a:latin typeface="Century Gothic" pitchFamily="34" charset="0"/>
                      </a:endParaRPr>
                    </a:p>
                    <a:p>
                      <a:pPr marL="0" marR="0" lvl="0" indent="0" algn="ctr" defTabSz="914400" rtl="0" eaLnBrk="0" fontAlgn="base" latinLnBrk="0" hangingPunct="0">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Projects Weighted at 100%</a:t>
                      </a:r>
                      <a:endParaRPr kumimoji="0" lang="fr-ca"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Career/salary</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$18,718,461</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50</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339</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306</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Establishment</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$987,565</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3</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37</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33</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Tier 1 CRC</a:t>
                      </a:r>
                      <a:endParaRPr kumimoji="0" lang="fr-ca" sz="1200" b="0" i="0" u="none" strike="noStrike" cap="none" normalizeH="0" baseline="0" dirty="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$11,574,000</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31</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100</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40</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4"/>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Tier 2 CRC</a:t>
                      </a:r>
                      <a:endParaRPr kumimoji="0" lang="fr-ca" sz="1200" b="0" i="0" u="none" strike="noStrike" cap="none" normalizeH="0" baseline="0" dirty="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$5,383,083</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14</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111</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43</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5"/>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Other chair</a:t>
                      </a:r>
                      <a:endParaRPr kumimoji="0" lang="fr-ca" sz="1200" b="0" i="0" u="none" strike="noStrike" cap="none" normalizeH="0" baseline="0" dirty="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$844,425</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2</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7</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5</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63477">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TOTAL</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$37,507,534</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100</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594</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427</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graphicFrame>
        <p:nvGraphicFramePr>
          <p:cNvPr id="52455" name="Group 231"/>
          <p:cNvGraphicFramePr>
            <a:graphicFrameLocks noGrp="1"/>
          </p:cNvGraphicFramePr>
          <p:nvPr/>
        </p:nvGraphicFramePr>
        <p:xfrm>
          <a:off x="60631388" y="2560638"/>
          <a:ext cx="3567112" cy="1431926"/>
        </p:xfrm>
        <a:graphic>
          <a:graphicData uri="http://schemas.openxmlformats.org/drawingml/2006/table">
            <a:tbl>
              <a:tblPr/>
              <a:tblGrid>
                <a:gridCol w="863600">
                  <a:extLst>
                    <a:ext uri="{9D8B030D-6E8A-4147-A177-3AD203B41FA5}">
                      <a16:colId xmlns:a16="http://schemas.microsoft.com/office/drawing/2014/main" val="20000"/>
                    </a:ext>
                  </a:extLst>
                </a:gridCol>
                <a:gridCol w="742950">
                  <a:extLst>
                    <a:ext uri="{9D8B030D-6E8A-4147-A177-3AD203B41FA5}">
                      <a16:colId xmlns:a16="http://schemas.microsoft.com/office/drawing/2014/main" val="20001"/>
                    </a:ext>
                  </a:extLst>
                </a:gridCol>
                <a:gridCol w="542925">
                  <a:extLst>
                    <a:ext uri="{9D8B030D-6E8A-4147-A177-3AD203B41FA5}">
                      <a16:colId xmlns:a16="http://schemas.microsoft.com/office/drawing/2014/main" val="20002"/>
                    </a:ext>
                  </a:extLst>
                </a:gridCol>
                <a:gridCol w="600075">
                  <a:extLst>
                    <a:ext uri="{9D8B030D-6E8A-4147-A177-3AD203B41FA5}">
                      <a16:colId xmlns:a16="http://schemas.microsoft.com/office/drawing/2014/main" val="20003"/>
                    </a:ext>
                  </a:extLst>
                </a:gridCol>
                <a:gridCol w="817562">
                  <a:extLst>
                    <a:ext uri="{9D8B030D-6E8A-4147-A177-3AD203B41FA5}">
                      <a16:colId xmlns:a16="http://schemas.microsoft.com/office/drawing/2014/main" val="20004"/>
                    </a:ext>
                  </a:extLst>
                </a:gridCol>
              </a:tblGrid>
              <a:tr h="152380">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 </a:t>
                      </a:r>
                      <a:endParaRPr kumimoji="0" lang="fr-ca" sz="1200" b="0" i="0" u="none" strike="noStrike" cap="none" normalizeH="0" baseline="0" dirty="0">
                        <a:ln>
                          <a:noFill/>
                        </a:ln>
                        <a:solidFill>
                          <a:schemeClr val="tx1"/>
                        </a:solidFill>
                        <a:effectLst/>
                        <a:latin typeface="Century Gothic" pitchFamily="34" charset="0"/>
                      </a:endParaRPr>
                    </a:p>
                  </a:txBody>
                  <a:tcPr marT="45710" marB="45710" anchor="b" horzOverflow="overflow">
                    <a:lnL cap="flat">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2006 Investment</a:t>
                      </a:r>
                      <a:endParaRPr kumimoji="0" lang="fr-ca"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ca"/>
                    </a:p>
                  </a:txBody>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 </a:t>
                      </a:r>
                      <a:endParaRPr kumimoji="0" lang="fr-ca"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 </a:t>
                      </a:r>
                      <a:endParaRPr kumimoji="0" lang="fr-ca" sz="1200" b="0" i="0" u="none" strike="noStrike" cap="none" normalizeH="0" baseline="0" dirty="0">
                        <a:ln>
                          <a:noFill/>
                        </a:ln>
                        <a:solidFill>
                          <a:schemeClr val="tx1"/>
                        </a:solidFill>
                        <a:effectLst/>
                        <a:latin typeface="Century Gothic" pitchFamily="34" charset="0"/>
                      </a:endParaRPr>
                    </a:p>
                  </a:txBody>
                  <a:tcPr marT="45710" marB="45710" anchor="b"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8684">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TYPE OF AWARD</a:t>
                      </a:r>
                      <a:endParaRPr kumimoji="0" lang="fr-ca"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a:t>
                      </a:r>
                      <a:endParaRPr kumimoji="0" lang="fr-ca" sz="1200" b="0" i="0" u="none" strike="noStrike" cap="none" normalizeH="0" baseline="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a:t>
                      </a:r>
                      <a:endParaRPr kumimoji="0" lang="fr-ca" sz="1200" b="0" i="0" u="none" strike="noStrike" cap="none" normalizeH="0" baseline="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Number of </a:t>
                      </a:r>
                      <a:endParaRPr kumimoji="0" lang="fr-ca" sz="600" b="0" i="0" u="none" strike="noStrike" cap="none" normalizeH="0" baseline="0" dirty="0">
                        <a:ln>
                          <a:noFill/>
                        </a:ln>
                        <a:solidFill>
                          <a:schemeClr val="tx1"/>
                        </a:solidFill>
                        <a:effectLst/>
                        <a:latin typeface="Century Gothic" pitchFamily="34" charset="0"/>
                      </a:endParaRPr>
                    </a:p>
                    <a:p>
                      <a:pPr marL="0" marR="0" lvl="0" indent="0" algn="ctr" defTabSz="914400" rtl="0" eaLnBrk="0" fontAlgn="base" latinLnBrk="0" hangingPunct="0">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Projects</a:t>
                      </a:r>
                      <a:endParaRPr kumimoji="0" lang="fr-ca"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Number of </a:t>
                      </a:r>
                      <a:endParaRPr kumimoji="0" lang="fr-ca" sz="600" b="0" i="0" u="none" strike="noStrike" cap="none" normalizeH="0" baseline="0" dirty="0">
                        <a:ln>
                          <a:noFill/>
                        </a:ln>
                        <a:solidFill>
                          <a:schemeClr val="tx1"/>
                        </a:solidFill>
                        <a:effectLst/>
                        <a:latin typeface="Century Gothic" pitchFamily="34" charset="0"/>
                      </a:endParaRPr>
                    </a:p>
                    <a:p>
                      <a:pPr marL="0" marR="0" lvl="0" indent="0" algn="ctr" defTabSz="914400" rtl="0" eaLnBrk="0" fontAlgn="base" latinLnBrk="0" hangingPunct="0">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Projects Weighted at 100%</a:t>
                      </a:r>
                      <a:endParaRPr kumimoji="0" lang="fr-ca"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Career/salary</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$18,718,461</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50</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339</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306</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Establishment</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$987,565</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3</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37</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33</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Tier 1 CRC</a:t>
                      </a:r>
                      <a:endParaRPr kumimoji="0" lang="fr-ca" sz="1200" b="0" i="0" u="none" strike="noStrike" cap="none" normalizeH="0" baseline="0" dirty="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$11,574,000</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31</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100</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40</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4"/>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Tier 2 CRC</a:t>
                      </a:r>
                      <a:endParaRPr kumimoji="0" lang="fr-ca" sz="1200" b="0" i="0" u="none" strike="noStrike" cap="none" normalizeH="0" baseline="0" dirty="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$5,383,083</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14</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111</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43</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5"/>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Other chair</a:t>
                      </a:r>
                      <a:endParaRPr kumimoji="0" lang="fr-ca" sz="1200" b="0" i="0" u="none" strike="noStrike" cap="none" normalizeH="0" baseline="0" dirty="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$844,425</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2</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7</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5</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63477">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TOTAL</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$37,507,534</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100</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594</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427</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37022" name="Control 5"/>
          <p:cNvSpPr>
            <a:spLocks noChangeArrowheads="1" noChangeShapeType="1"/>
          </p:cNvSpPr>
          <p:nvPr/>
        </p:nvSpPr>
        <p:spPr bwMode="auto">
          <a:xfrm>
            <a:off x="-52008088" y="2560638"/>
            <a:ext cx="3567113" cy="1371600"/>
          </a:xfrm>
          <a:prstGeom prst="rect">
            <a:avLst/>
          </a:prstGeom>
          <a:noFill/>
          <a:ln w="9525" algn="in">
            <a:noFill/>
            <a:miter lim="800000"/>
            <a:headEnd/>
            <a:tailEnd/>
          </a:ln>
        </p:spPr>
        <p:txBody>
          <a:bodyPr lIns="0" tIns="0" rIns="0" bIns="0"/>
          <a:lstStyle/>
          <a:p>
            <a:endParaRPr lang="fr-ca"/>
          </a:p>
        </p:txBody>
      </p:sp>
      <p:sp>
        <p:nvSpPr>
          <p:cNvPr id="37023" name="Control 61"/>
          <p:cNvSpPr>
            <a:spLocks noChangeArrowheads="1" noChangeShapeType="1"/>
          </p:cNvSpPr>
          <p:nvPr/>
        </p:nvSpPr>
        <p:spPr bwMode="auto">
          <a:xfrm>
            <a:off x="-52008088" y="2560638"/>
            <a:ext cx="3567113" cy="1371600"/>
          </a:xfrm>
          <a:prstGeom prst="rect">
            <a:avLst/>
          </a:prstGeom>
          <a:noFill/>
          <a:ln w="9525" algn="in">
            <a:noFill/>
            <a:miter lim="800000"/>
            <a:headEnd/>
            <a:tailEnd/>
          </a:ln>
        </p:spPr>
        <p:txBody>
          <a:bodyPr lIns="0" tIns="0" rIns="0" bIns="0"/>
          <a:lstStyle/>
          <a:p>
            <a:endParaRPr lang="fr-ca"/>
          </a:p>
        </p:txBody>
      </p:sp>
      <p:sp>
        <p:nvSpPr>
          <p:cNvPr id="37024" name="Control 117"/>
          <p:cNvSpPr>
            <a:spLocks noChangeArrowheads="1" noChangeShapeType="1"/>
          </p:cNvSpPr>
          <p:nvPr/>
        </p:nvSpPr>
        <p:spPr bwMode="auto">
          <a:xfrm>
            <a:off x="-52008088" y="2560638"/>
            <a:ext cx="3567113" cy="1371600"/>
          </a:xfrm>
          <a:prstGeom prst="rect">
            <a:avLst/>
          </a:prstGeom>
          <a:noFill/>
          <a:ln w="9525" algn="in">
            <a:noFill/>
            <a:miter lim="800000"/>
            <a:headEnd/>
            <a:tailEnd/>
          </a:ln>
        </p:spPr>
        <p:txBody>
          <a:bodyPr lIns="0" tIns="0" rIns="0" bIns="0"/>
          <a:lstStyle/>
          <a:p>
            <a:endParaRPr lang="fr-ca"/>
          </a:p>
        </p:txBody>
      </p:sp>
      <p:pic>
        <p:nvPicPr>
          <p:cNvPr id="2" name="Picture 1">
            <a:extLst>
              <a:ext uri="{FF2B5EF4-FFF2-40B4-BE49-F238E27FC236}">
                <a16:creationId xmlns:a16="http://schemas.microsoft.com/office/drawing/2014/main" id="{624CF421-CF8F-4E38-82A9-0E07B00832B8}"/>
              </a:ext>
            </a:extLst>
          </p:cNvPr>
          <p:cNvPicPr>
            <a:picLocks noChangeAspect="1"/>
          </p:cNvPicPr>
          <p:nvPr/>
        </p:nvPicPr>
        <p:blipFill>
          <a:blip r:embed="rId3"/>
          <a:stretch>
            <a:fillRect/>
          </a:stretch>
        </p:blipFill>
        <p:spPr>
          <a:xfrm>
            <a:off x="869507" y="811658"/>
            <a:ext cx="9819031" cy="5619964"/>
          </a:xfrm>
          <a:prstGeom prst="rect">
            <a:avLst/>
          </a:prstGeom>
        </p:spPr>
      </p:pic>
    </p:spTree>
    <p:extLst>
      <p:ext uri="{BB962C8B-B14F-4D97-AF65-F5344CB8AC3E}">
        <p14:creationId xmlns:p14="http://schemas.microsoft.com/office/powerpoint/2010/main" val="300204648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Slide Number Placeholder 5"/>
          <p:cNvSpPr>
            <a:spLocks noGrp="1"/>
          </p:cNvSpPr>
          <p:nvPr>
            <p:ph type="sldNum" sz="quarter" idx="4"/>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pPr algn="r" rtl="0" eaLnBrk="0" hangingPunct="0"/>
            <a:fld id="{301C1F1B-6389-4D4C-8B10-A499BE3D3798}" type="slidenum">
              <a:rPr/>
              <a:pPr eaLnBrk="0" hangingPunct="0"/>
              <a:t>35</a:t>
            </a:fld>
            <a:endParaRPr lang="fr-ca" dirty="0"/>
          </a:p>
        </p:txBody>
      </p:sp>
      <p:pic>
        <p:nvPicPr>
          <p:cNvPr id="2" name="Picture 1">
            <a:extLst>
              <a:ext uri="{FF2B5EF4-FFF2-40B4-BE49-F238E27FC236}">
                <a16:creationId xmlns:a16="http://schemas.microsoft.com/office/drawing/2014/main" id="{C1424C93-170A-4D7D-8920-3D2A3DF76E02}"/>
              </a:ext>
            </a:extLst>
          </p:cNvPr>
          <p:cNvPicPr>
            <a:picLocks noChangeAspect="1"/>
          </p:cNvPicPr>
          <p:nvPr/>
        </p:nvPicPr>
        <p:blipFill>
          <a:blip r:embed="rId2"/>
          <a:stretch>
            <a:fillRect/>
          </a:stretch>
        </p:blipFill>
        <p:spPr>
          <a:xfrm>
            <a:off x="2556089" y="142803"/>
            <a:ext cx="7831084" cy="6260806"/>
          </a:xfrm>
          <a:prstGeom prst="rect">
            <a:avLst/>
          </a:prstGeom>
        </p:spPr>
      </p:pic>
    </p:spTree>
    <p:extLst>
      <p:ext uri="{BB962C8B-B14F-4D97-AF65-F5344CB8AC3E}">
        <p14:creationId xmlns:p14="http://schemas.microsoft.com/office/powerpoint/2010/main" val="2692245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Slide Number Placeholder 4"/>
          <p:cNvSpPr>
            <a:spLocks noGrp="1"/>
          </p:cNvSpPr>
          <p:nvPr>
            <p:ph type="sldNum" sz="quarter" idx="4"/>
          </p:nvPr>
        </p:nvSpPr>
        <p:spPr/>
        <p:txBody>
          <a:bodyPr/>
          <a:lstStyle/>
          <a:p>
            <a:pPr algn="r" rtl="0"/>
            <a:fld id="{47E95426-62A4-49CA-A6C4-5225D5189F90}" type="slidenum">
              <a:rPr/>
              <a:pPr/>
              <a:t>36</a:t>
            </a:fld>
            <a:endParaRPr lang="fr-ca"/>
          </a:p>
        </p:txBody>
      </p:sp>
      <p:pic>
        <p:nvPicPr>
          <p:cNvPr id="2" name="Picture 1">
            <a:extLst>
              <a:ext uri="{FF2B5EF4-FFF2-40B4-BE49-F238E27FC236}">
                <a16:creationId xmlns:a16="http://schemas.microsoft.com/office/drawing/2014/main" id="{B5534CD7-3086-4A0E-9A76-E1482CC11FCD}"/>
              </a:ext>
            </a:extLst>
          </p:cNvPr>
          <p:cNvPicPr>
            <a:picLocks noChangeAspect="1"/>
          </p:cNvPicPr>
          <p:nvPr/>
        </p:nvPicPr>
        <p:blipFill>
          <a:blip r:embed="rId2"/>
          <a:stretch>
            <a:fillRect/>
          </a:stretch>
        </p:blipFill>
        <p:spPr>
          <a:xfrm>
            <a:off x="852755" y="685803"/>
            <a:ext cx="10384600" cy="5663625"/>
          </a:xfrm>
          <a:prstGeom prst="rect">
            <a:avLst/>
          </a:prstGeom>
        </p:spPr>
      </p:pic>
    </p:spTree>
    <p:extLst>
      <p:ext uri="{BB962C8B-B14F-4D97-AF65-F5344CB8AC3E}">
        <p14:creationId xmlns:p14="http://schemas.microsoft.com/office/powerpoint/2010/main" val="26934147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Slide Number Placeholder 5"/>
          <p:cNvSpPr>
            <a:spLocks noGrp="1"/>
          </p:cNvSpPr>
          <p:nvPr>
            <p:ph type="sldNum" sz="quarter" idx="4"/>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pPr algn="r" rtl="0"/>
            <a:fld id="{694D1B25-8B42-4CBE-A522-3C92B1DB2843}" type="slidenum">
              <a:rPr/>
              <a:pPr/>
              <a:t>37</a:t>
            </a:fld>
            <a:endParaRPr lang="fr-ca"/>
          </a:p>
        </p:txBody>
      </p:sp>
      <p:pic>
        <p:nvPicPr>
          <p:cNvPr id="3" name="Picture 2">
            <a:extLst>
              <a:ext uri="{FF2B5EF4-FFF2-40B4-BE49-F238E27FC236}">
                <a16:creationId xmlns:a16="http://schemas.microsoft.com/office/drawing/2014/main" id="{7F891295-AB82-4117-BC76-6A835A40ECC7}"/>
              </a:ext>
            </a:extLst>
          </p:cNvPr>
          <p:cNvPicPr>
            <a:picLocks noChangeAspect="1"/>
          </p:cNvPicPr>
          <p:nvPr/>
        </p:nvPicPr>
        <p:blipFill>
          <a:blip r:embed="rId3"/>
          <a:stretch>
            <a:fillRect/>
          </a:stretch>
        </p:blipFill>
        <p:spPr>
          <a:xfrm>
            <a:off x="2607460" y="276225"/>
            <a:ext cx="7295154" cy="6261096"/>
          </a:xfrm>
          <a:prstGeom prst="rect">
            <a:avLst/>
          </a:prstGeom>
        </p:spPr>
      </p:pic>
    </p:spTree>
    <p:extLst>
      <p:ext uri="{BB962C8B-B14F-4D97-AF65-F5344CB8AC3E}">
        <p14:creationId xmlns:p14="http://schemas.microsoft.com/office/powerpoint/2010/main" val="89071416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Slide Number Placeholder 2"/>
          <p:cNvSpPr>
            <a:spLocks noGrp="1"/>
          </p:cNvSpPr>
          <p:nvPr>
            <p:ph type="sldNum" sz="quarter" idx="4"/>
          </p:nvPr>
        </p:nvSpPr>
        <p:spPr/>
        <p:txBody>
          <a:bodyPr/>
          <a:lstStyle/>
          <a:p>
            <a:pPr algn="r" rtl="0"/>
            <a:fld id="{89D015EC-5871-47FC-9906-DF587119F3BF}" type="slidenum">
              <a:rPr/>
              <a:pPr/>
              <a:t>38</a:t>
            </a:fld>
            <a:endParaRPr lang="fr-ca"/>
          </a:p>
        </p:txBody>
      </p:sp>
      <p:pic>
        <p:nvPicPr>
          <p:cNvPr id="2" name="Picture 1">
            <a:extLst>
              <a:ext uri="{FF2B5EF4-FFF2-40B4-BE49-F238E27FC236}">
                <a16:creationId xmlns:a16="http://schemas.microsoft.com/office/drawing/2014/main" id="{3B9F5579-16AC-4261-9A63-3654922F8F12}"/>
              </a:ext>
            </a:extLst>
          </p:cNvPr>
          <p:cNvPicPr>
            <a:picLocks noChangeAspect="1"/>
          </p:cNvPicPr>
          <p:nvPr/>
        </p:nvPicPr>
        <p:blipFill>
          <a:blip r:embed="rId2"/>
          <a:stretch>
            <a:fillRect/>
          </a:stretch>
        </p:blipFill>
        <p:spPr>
          <a:xfrm>
            <a:off x="2715230" y="320678"/>
            <a:ext cx="7347891" cy="6080121"/>
          </a:xfrm>
          <a:prstGeom prst="rect">
            <a:avLst/>
          </a:prstGeom>
        </p:spPr>
      </p:pic>
    </p:spTree>
    <p:extLst>
      <p:ext uri="{BB962C8B-B14F-4D97-AF65-F5344CB8AC3E}">
        <p14:creationId xmlns:p14="http://schemas.microsoft.com/office/powerpoint/2010/main" val="20670185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p:txBody>
          <a:bodyPr>
            <a:normAutofit fontScale="55000" lnSpcReduction="20000"/>
          </a:bodyPr>
          <a:lstStyle/>
          <a:p>
            <a:pPr algn="l" rtl="0"/>
            <a:r>
              <a:rPr lang="fr-ca" b="0" i="0" u="none" baseline="0" dirty="0"/>
              <a:t>Le rapport intitulé </a:t>
            </a:r>
            <a:r>
              <a:rPr lang="fr-ca" b="0" i="1" u="none" baseline="0" dirty="0"/>
              <a:t>Investissements dans la recherche sur le cancer au Canada, 2018</a:t>
            </a:r>
            <a:r>
              <a:rPr lang="fr-ca" b="0" i="0" u="none" baseline="0" dirty="0"/>
              <a:t>, des données </a:t>
            </a:r>
            <a:r>
              <a:rPr lang="fr-CA" b="0" i="0" u="none" baseline="0" dirty="0"/>
              <a:t>supplémentaires</a:t>
            </a:r>
            <a:r>
              <a:rPr lang="fr-ca" b="0" i="0" u="none" baseline="0" dirty="0"/>
              <a:t> et des tableaux de bord interactifs sont accessibles à l</a:t>
            </a:r>
            <a:r>
              <a:rPr lang="fr-CA" b="0" i="0" u="none" baseline="0" dirty="0"/>
              <a:t>’</a:t>
            </a:r>
            <a:r>
              <a:rPr lang="fr-ca" b="0" i="0" u="none" baseline="0" dirty="0"/>
              <a:t>adresse </a:t>
            </a:r>
            <a:r>
              <a:rPr lang="fr-ca" b="0" i="0" u="none" baseline="0" dirty="0">
                <a:hlinkClick r:id="rId3"/>
              </a:rPr>
              <a:t>http://www.ccra-acrc.ca</a:t>
            </a:r>
            <a:r>
              <a:rPr lang="fr-ca" b="0" i="0" u="none" baseline="0" dirty="0"/>
              <a:t>. La production de ce rapport a été rendue possible grâce à </a:t>
            </a:r>
            <a:r>
              <a:rPr lang="fr-CA" b="0" i="0" u="none" baseline="0" dirty="0"/>
              <a:t>une</a:t>
            </a:r>
            <a:r>
              <a:rPr lang="fr-ca" b="0" i="0" u="none" baseline="0" dirty="0"/>
              <a:t> collaboration et </a:t>
            </a:r>
            <a:r>
              <a:rPr lang="fr-CA" b="0" i="0" u="none" baseline="0" dirty="0"/>
              <a:t>à </a:t>
            </a:r>
            <a:r>
              <a:rPr lang="fr-ca" b="0" i="0" u="none" baseline="0" dirty="0"/>
              <a:t>u</a:t>
            </a:r>
            <a:r>
              <a:rPr lang="fr-CA" dirty="0"/>
              <a:t>n</a:t>
            </a:r>
            <a:r>
              <a:rPr lang="fr-ca" b="0" i="0" u="none" baseline="0" dirty="0"/>
              <a:t> soutien financier du Partenariat canadien contre le cancer Corporation et de Santé Canada.</a:t>
            </a:r>
          </a:p>
          <a:p>
            <a:pPr algn="l" rtl="0"/>
            <a:r>
              <a:rPr lang="fr-ca" sz="2700" dirty="0"/>
              <a:t>Nous aimerions remercier les nombreu</a:t>
            </a:r>
            <a:r>
              <a:rPr lang="fr-CA" sz="2700" dirty="0"/>
              <a:t>ses</a:t>
            </a:r>
            <a:r>
              <a:rPr lang="fr-ca" sz="2700" dirty="0"/>
              <a:t> organis</a:t>
            </a:r>
            <a:r>
              <a:rPr lang="fr-CA" sz="2700" dirty="0"/>
              <a:t>ations</a:t>
            </a:r>
            <a:r>
              <a:rPr lang="fr-ca" sz="2700" dirty="0"/>
              <a:t> qui ont participé à l</a:t>
            </a:r>
            <a:r>
              <a:rPr lang="fr-CA" sz="2700" dirty="0"/>
              <a:t>’</a:t>
            </a:r>
            <a:r>
              <a:rPr lang="fr-ca" sz="2700" dirty="0"/>
              <a:t>ECRC en fournissant leurs données sur une base annuelle. Sans </a:t>
            </a:r>
            <a:r>
              <a:rPr lang="fr-CA" sz="2700" dirty="0"/>
              <a:t>elles</a:t>
            </a:r>
            <a:r>
              <a:rPr lang="fr-ca" sz="2700" dirty="0"/>
              <a:t>, la réalisation de ce rapport n</a:t>
            </a:r>
            <a:r>
              <a:rPr lang="fr-CA" sz="2700" dirty="0"/>
              <a:t>’</a:t>
            </a:r>
            <a:r>
              <a:rPr lang="fr-ca" sz="2700" dirty="0"/>
              <a:t>aurait pas été possible. Nous tenons également à remercier les experts qui nous ont conseillés </a:t>
            </a:r>
            <a:r>
              <a:rPr lang="fr-CA" sz="2700" dirty="0"/>
              <a:t>sur</a:t>
            </a:r>
            <a:r>
              <a:rPr lang="fr-ca" sz="2700" dirty="0"/>
              <a:t> </a:t>
            </a:r>
            <a:r>
              <a:rPr lang="fr-ca" b="0" i="0" u="none" baseline="0" dirty="0"/>
              <a:t>ce rapport : D</a:t>
            </a:r>
            <a:r>
              <a:rPr lang="fr-ca" b="0" i="0" u="none" baseline="30000" dirty="0"/>
              <a:t>re</a:t>
            </a:r>
            <a:r>
              <a:rPr lang="fr-ca" b="0" i="0" u="none" baseline="0" dirty="0"/>
              <a:t> Cindy Bell (Génome Canada), D</a:t>
            </a:r>
            <a:r>
              <a:rPr lang="fr-ca" b="0" i="0" u="none" baseline="30000" dirty="0"/>
              <a:t>re</a:t>
            </a:r>
            <a:r>
              <a:rPr lang="fr-ca" b="0" i="0" u="none" baseline="0" dirty="0"/>
              <a:t> Judy Bray (Société canadienne du cancer), D</a:t>
            </a:r>
            <a:r>
              <a:rPr lang="fr-ca" b="0" i="0" u="none" baseline="30000" dirty="0"/>
              <a:t>r </a:t>
            </a:r>
            <a:r>
              <a:rPr lang="fr-ca" b="0" i="0" u="none" baseline="0" dirty="0"/>
              <a:t>Jim Hudson (consultant), M. Rami Rahal (Partenariat canadien contre le cancer), D</a:t>
            </a:r>
            <a:r>
              <a:rPr lang="fr-ca" b="0" i="0" u="none" baseline="30000" dirty="0"/>
              <a:t>r </a:t>
            </a:r>
            <a:r>
              <a:rPr lang="fr-ca" b="0" i="0" u="none" baseline="0" dirty="0"/>
              <a:t>Stephen Robbins (Institut du cancer des IRSC), D</a:t>
            </a:r>
            <a:r>
              <a:rPr lang="fr-ca" b="0" i="0" u="none" baseline="30000" dirty="0"/>
              <a:t>re</a:t>
            </a:r>
            <a:r>
              <a:rPr lang="fr-ca" b="0" i="0" u="none" baseline="0" dirty="0"/>
              <a:t> Sara Urowitz (Partenariat canadien contre le cancer/Alliance canadienne pour la recherche sur le cancer) et D</a:t>
            </a:r>
            <a:r>
              <a:rPr lang="fr-ca" b="0" i="0" u="none" baseline="30000" dirty="0"/>
              <a:t>re</a:t>
            </a:r>
            <a:r>
              <a:rPr lang="fr-ca" b="0" i="0" u="none" baseline="0" dirty="0"/>
              <a:t> Christine Williams (Institut ontarien de recherche sur le cancer). </a:t>
            </a:r>
          </a:p>
          <a:p>
            <a:pPr algn="l" rtl="0"/>
            <a:r>
              <a:rPr lang="fr-ca" b="0" i="0" u="none" baseline="0" dirty="0"/>
              <a:t>L</a:t>
            </a:r>
            <a:r>
              <a:rPr lang="fr-CA" b="0" i="0" u="none" baseline="0" dirty="0"/>
              <a:t>’</a:t>
            </a:r>
            <a:r>
              <a:rPr lang="fr-ca" b="0" i="0" u="none" baseline="0" dirty="0"/>
              <a:t>ACRC est membre de l</a:t>
            </a:r>
            <a:r>
              <a:rPr lang="fr-CA" b="0" i="0" u="none" baseline="0" dirty="0"/>
              <a:t>’</a:t>
            </a:r>
            <a:r>
              <a:rPr lang="fr-ca" b="0" i="0" u="none" baseline="0" dirty="0"/>
              <a:t>International Cancer </a:t>
            </a:r>
            <a:r>
              <a:rPr lang="fr-ca" b="0" i="0" u="none" baseline="0" dirty="0" err="1"/>
              <a:t>Research</a:t>
            </a:r>
            <a:r>
              <a:rPr lang="fr-ca" b="0" i="0" u="none" baseline="0" dirty="0"/>
              <a:t> Partnership (ICRP), un regroupement d</a:t>
            </a:r>
            <a:r>
              <a:rPr lang="fr-CA" b="0" i="0" u="none" baseline="0" dirty="0"/>
              <a:t>’</a:t>
            </a:r>
            <a:r>
              <a:rPr lang="fr-ca" b="0" i="0" u="none" baseline="0" dirty="0"/>
              <a:t>organismes finançant la recherche sur le cancer qui ont adopté des normes de classification communes et qui partagent leurs données en matière d</a:t>
            </a:r>
            <a:r>
              <a:rPr lang="fr-CA" b="0" i="0" u="none" baseline="0" dirty="0"/>
              <a:t>’</a:t>
            </a:r>
            <a:r>
              <a:rPr lang="fr-ca" b="0" i="0" u="none" baseline="0" dirty="0"/>
              <a:t>investissement. </a:t>
            </a:r>
          </a:p>
          <a:p>
            <a:pPr algn="l" rtl="0"/>
            <a:r>
              <a:rPr lang="fr-ca" b="0" i="0" u="none" baseline="0" dirty="0"/>
              <a:t>L</a:t>
            </a:r>
            <a:r>
              <a:rPr lang="fr-CA" b="0" i="0" u="none" baseline="0" dirty="0"/>
              <a:t>’</a:t>
            </a:r>
            <a:r>
              <a:rPr lang="fr-ca" b="0" i="0" u="none" baseline="0" dirty="0"/>
              <a:t>ACRC recueille actuellement des renseignements pour son enquête de 2019.</a:t>
            </a:r>
          </a:p>
          <a:p>
            <a:pPr algn="l" rtl="0"/>
            <a:r>
              <a:rPr lang="fr-ca" b="0" i="0" u="none" baseline="0" dirty="0"/>
              <a:t>Pour toute question concernant ce projet, veuillez communiquer directement avec la gestionnaire de programme de l</a:t>
            </a:r>
            <a:r>
              <a:rPr lang="fr-CA" b="0" i="0" u="none" baseline="0" dirty="0"/>
              <a:t>’</a:t>
            </a:r>
            <a:r>
              <a:rPr lang="fr-ca" b="0" i="0" u="none" baseline="0" dirty="0"/>
              <a:t>ACRC à l</a:t>
            </a:r>
            <a:r>
              <a:rPr lang="fr-CA" b="0" i="0" u="none" baseline="0" dirty="0"/>
              <a:t>’</a:t>
            </a:r>
            <a:r>
              <a:rPr lang="fr-ca" b="0" i="0" u="none" baseline="0" dirty="0"/>
              <a:t>adresse </a:t>
            </a:r>
            <a:r>
              <a:rPr lang="fr-ca" b="0" i="0" u="none" baseline="0" dirty="0">
                <a:hlinkClick r:id="rId4"/>
              </a:rPr>
              <a:t>info@ccra-crc.ca</a:t>
            </a:r>
            <a:r>
              <a:rPr lang="fr-ca" b="0" i="0" u="none" baseline="0" dirty="0"/>
              <a:t>.</a:t>
            </a:r>
          </a:p>
        </p:txBody>
      </p:sp>
      <p:sp>
        <p:nvSpPr>
          <p:cNvPr id="41986" name="Rectangle 2"/>
          <p:cNvSpPr>
            <a:spLocks noGrp="1" noChangeArrowheads="1"/>
          </p:cNvSpPr>
          <p:nvPr>
            <p:ph type="title"/>
          </p:nvPr>
        </p:nvSpPr>
        <p:spPr/>
        <p:txBody>
          <a:bodyPr/>
          <a:lstStyle/>
          <a:p>
            <a:pPr algn="l" rtl="0"/>
            <a:r>
              <a:rPr lang="fr-ca" b="0" i="0" u="none" baseline="0"/>
              <a:t>Information supplémentaire</a:t>
            </a:r>
          </a:p>
        </p:txBody>
      </p:sp>
      <p:sp>
        <p:nvSpPr>
          <p:cNvPr id="41988" name="Slide Number Placeholder 5"/>
          <p:cNvSpPr>
            <a:spLocks noGrp="1"/>
          </p:cNvSpPr>
          <p:nvPr>
            <p:ph type="sldNum" sz="quarter" idx="4"/>
          </p:nvPr>
        </p:nvSpPr>
        <p:spPr/>
        <p:txBody>
          <a:bodyPr/>
          <a:lstStyle>
            <a:defPPr>
              <a:defRPr lang="fr-ca"/>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0"/>
            <a:fld id="{BC84C3AD-2DB4-48D4-97A7-87626E2C668C}" type="slidenum">
              <a:rPr/>
              <a:pPr/>
              <a:t>39</a:t>
            </a:fld>
            <a:endParaRPr lang="fr-ca"/>
          </a:p>
        </p:txBody>
      </p:sp>
    </p:spTree>
    <p:extLst>
      <p:ext uri="{BB962C8B-B14F-4D97-AF65-F5344CB8AC3E}">
        <p14:creationId xmlns:p14="http://schemas.microsoft.com/office/powerpoint/2010/main" val="298833563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5"/>
          <p:cNvSpPr>
            <a:spLocks noGrp="1" noChangeArrowheads="1"/>
          </p:cNvSpPr>
          <p:nvPr>
            <p:ph idx="1"/>
          </p:nvPr>
        </p:nvSpPr>
        <p:spPr/>
        <p:txBody>
          <a:bodyPr>
            <a:normAutofit fontScale="62500" lnSpcReduction="20000"/>
          </a:bodyPr>
          <a:lstStyle/>
          <a:p>
            <a:pPr algn="l" rtl="0"/>
            <a:r>
              <a:rPr lang="fr-ca" b="0" i="0" u="none" baseline="0" dirty="0"/>
              <a:t>L</a:t>
            </a:r>
            <a:r>
              <a:rPr lang="fr-CA" b="0" i="0" u="none" baseline="0" dirty="0"/>
              <a:t>’</a:t>
            </a:r>
            <a:r>
              <a:rPr lang="fr-ca" b="0" i="0" u="none" baseline="0" dirty="0"/>
              <a:t>ACRC est passée de 23 à plus de 30 membres depuis sa création.</a:t>
            </a:r>
          </a:p>
          <a:p>
            <a:pPr algn="l" rtl="0"/>
            <a:r>
              <a:rPr lang="fr-ca" b="0" i="0" u="none" baseline="0" dirty="0"/>
              <a:t>L</a:t>
            </a:r>
            <a:r>
              <a:rPr lang="fr-CA" b="0" i="0" u="none" baseline="0" dirty="0"/>
              <a:t>’</a:t>
            </a:r>
            <a:r>
              <a:rPr lang="fr-ca" b="0" i="0" u="none" baseline="0" dirty="0"/>
              <a:t>enquête sur les investissements, la première activité conjointe des membres de l</a:t>
            </a:r>
            <a:r>
              <a:rPr lang="fr-CA" b="0" i="0" u="none" baseline="0" dirty="0"/>
              <a:t>’</a:t>
            </a:r>
            <a:r>
              <a:rPr lang="fr-ca" b="0" i="0" u="none" baseline="0" dirty="0"/>
              <a:t>ACRC, a été publiée pour la première fois en 2007 pour les données de l</a:t>
            </a:r>
            <a:r>
              <a:rPr lang="fr-CA" b="0" i="0" u="none" baseline="0" dirty="0"/>
              <a:t>’</a:t>
            </a:r>
            <a:r>
              <a:rPr lang="fr-ca" b="0" i="0" u="none" baseline="0" dirty="0"/>
              <a:t>année 2005 et comprenait les investissements dans la recherche réalisés par 19 bailleurs de fonds. Il y a plus de 40 organismes suivis et 14 années de données sur le financement de la recherche disponibles pour tous les bailleurs de fonds.</a:t>
            </a:r>
          </a:p>
          <a:p>
            <a:pPr algn="l" rtl="0"/>
            <a:r>
              <a:rPr lang="fr-ca" b="0" i="0" u="none" baseline="0" dirty="0"/>
              <a:t>L</a:t>
            </a:r>
            <a:r>
              <a:rPr lang="fr-CA" b="0" i="0" u="none" baseline="0" dirty="0"/>
              <a:t>’</a:t>
            </a:r>
            <a:r>
              <a:rPr lang="fr-ca" b="0" i="0" u="none" baseline="0" dirty="0"/>
              <a:t>ACRC a publié deux plans stratégiques : l</a:t>
            </a:r>
            <a:r>
              <a:rPr lang="fr-CA" b="0" i="0" u="none" baseline="0" dirty="0"/>
              <a:t>’</a:t>
            </a:r>
            <a:r>
              <a:rPr lang="fr-ca" b="0" i="0" u="none" baseline="0" dirty="0"/>
              <a:t>un pour la période 2010-2014 et l</a:t>
            </a:r>
            <a:r>
              <a:rPr lang="fr-CA" b="0" i="0" u="none" baseline="0" dirty="0"/>
              <a:t>’</a:t>
            </a:r>
            <a:r>
              <a:rPr lang="fr-ca" b="0" i="0" u="none" baseline="0" dirty="0"/>
              <a:t>autre pour 2015-2020. En outre, des cadres stratégiques ont été publiés pour la recherche sur la prévention (2012), la survie (2017) et les soins palliatifs et de fin de vie (2017).</a:t>
            </a:r>
          </a:p>
          <a:p>
            <a:pPr algn="l" rtl="0"/>
            <a:r>
              <a:rPr lang="fr-ca" b="0" i="0" u="none" baseline="0" dirty="0"/>
              <a:t>L</a:t>
            </a:r>
            <a:r>
              <a:rPr lang="fr-CA" b="0" i="0" u="none" baseline="0" dirty="0"/>
              <a:t>’</a:t>
            </a:r>
            <a:r>
              <a:rPr lang="fr-ca" b="0" i="0" u="none" baseline="0" dirty="0"/>
              <a:t>ACRC a </a:t>
            </a:r>
            <a:r>
              <a:rPr lang="fr-ca" sz="2900" dirty="0"/>
              <a:t>convoqué </a:t>
            </a:r>
            <a:r>
              <a:rPr lang="fr-CA" sz="2900" dirty="0"/>
              <a:t>cinq</a:t>
            </a:r>
            <a:r>
              <a:rPr lang="fr-ca" sz="2900" dirty="0"/>
              <a:t> grandes conférences sur la recherche – 2011 (Toronto), 2013 (Toronto), 2015 (Montréal), 2017 (Vancouver) </a:t>
            </a:r>
            <a:r>
              <a:rPr lang="fr-ca" b="0" i="0" u="none" baseline="0" dirty="0"/>
              <a:t>et 2019 (Ottawa).</a:t>
            </a:r>
          </a:p>
          <a:p>
            <a:pPr algn="l" rtl="0"/>
            <a:r>
              <a:rPr lang="fr-ca" b="0" i="0" u="none" baseline="0" dirty="0"/>
              <a:t>L</a:t>
            </a:r>
            <a:r>
              <a:rPr lang="fr-CA" b="0" i="0" u="none" baseline="0" dirty="0"/>
              <a:t>’</a:t>
            </a:r>
            <a:r>
              <a:rPr lang="fr-ca" b="0" i="0" u="none" baseline="0" dirty="0"/>
              <a:t>ACRC a soutenu les essais cliniques par le biais de sa publication intitulée </a:t>
            </a:r>
            <a:r>
              <a:rPr lang="fr-ca" b="0" i="1" u="none" baseline="0" dirty="0"/>
              <a:t>Report on the State of Cancer </a:t>
            </a:r>
            <a:r>
              <a:rPr lang="fr-ca" b="0" i="1" u="none" baseline="0" dirty="0" err="1"/>
              <a:t>Clinical</a:t>
            </a:r>
            <a:r>
              <a:rPr lang="fr-ca" b="0" i="1" u="none" baseline="0" dirty="0"/>
              <a:t> Trials in Canada</a:t>
            </a:r>
            <a:r>
              <a:rPr lang="fr-ca" b="0" i="0" u="none" baseline="0" dirty="0"/>
              <a:t> (rapport sur la situation des essais cliniques sur le cancer au Canada; paru en 2011 en anglais seulement), qui a proposé la création du Réseau canadien d</a:t>
            </a:r>
            <a:r>
              <a:rPr lang="fr-CA" b="0" i="0" u="none" baseline="0" dirty="0"/>
              <a:t>’</a:t>
            </a:r>
            <a:r>
              <a:rPr lang="fr-ca" b="0" i="0" u="none" baseline="0" dirty="0"/>
              <a:t>essais cliniques sur le cancer (RCECC). Le RCECC en est maintenant à sa </a:t>
            </a:r>
            <a:r>
              <a:rPr lang="fr-CA" b="0" i="0" u="none" baseline="0" dirty="0"/>
              <a:t>septième</a:t>
            </a:r>
            <a:r>
              <a:rPr lang="fr-ca" b="0" i="0" u="none" baseline="0" dirty="0"/>
              <a:t> année d</a:t>
            </a:r>
            <a:r>
              <a:rPr lang="fr-CA" b="0" i="0" u="none" baseline="0" dirty="0"/>
              <a:t>’</a:t>
            </a:r>
            <a:r>
              <a:rPr lang="fr-ca" b="0" i="0" u="none" baseline="0" dirty="0"/>
              <a:t>activité.</a:t>
            </a:r>
          </a:p>
          <a:p>
            <a:endParaRPr lang="fr-ca" dirty="0"/>
          </a:p>
          <a:p>
            <a:endParaRPr lang="fr-ca" dirty="0"/>
          </a:p>
        </p:txBody>
      </p:sp>
      <p:sp>
        <p:nvSpPr>
          <p:cNvPr id="10242" name="Rectangle 4"/>
          <p:cNvSpPr>
            <a:spLocks noGrp="1" noChangeArrowheads="1"/>
          </p:cNvSpPr>
          <p:nvPr>
            <p:ph type="title"/>
          </p:nvPr>
        </p:nvSpPr>
        <p:spPr/>
        <p:txBody>
          <a:bodyPr/>
          <a:lstStyle/>
          <a:p>
            <a:pPr algn="l" rtl="0"/>
            <a:r>
              <a:rPr lang="fr-ca" b="0" i="0" u="none" baseline="0"/>
              <a:t>Depuis 2005…</a:t>
            </a:r>
            <a:endParaRPr lang="fr-ca" dirty="0"/>
          </a:p>
        </p:txBody>
      </p:sp>
      <p:sp>
        <p:nvSpPr>
          <p:cNvPr id="10243" name="Slide Number Placeholder 5"/>
          <p:cNvSpPr>
            <a:spLocks noGrp="1"/>
          </p:cNvSpPr>
          <p:nvPr>
            <p:ph type="sldNum" sz="quarter" idx="4"/>
          </p:nvPr>
        </p:nvSpPr>
        <p:spPr/>
        <p:txBody>
          <a:bodyPr/>
          <a:lstStyle>
            <a:defPPr>
              <a:defRPr lang="fr-ca"/>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0"/>
            <a:fld id="{BC84C3AD-2DB4-48D4-97A7-87626E2C668C}" type="slidenum">
              <a:rPr/>
              <a:pPr/>
              <a:t>4</a:t>
            </a:fld>
            <a:endParaRPr lang="fr-ca"/>
          </a:p>
        </p:txBody>
      </p:sp>
    </p:spTree>
    <p:extLst>
      <p:ext uri="{BB962C8B-B14F-4D97-AF65-F5344CB8AC3E}">
        <p14:creationId xmlns:p14="http://schemas.microsoft.com/office/powerpoint/2010/main" val="134783601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59B16655-90DC-4B01-9791-D8ACD91E5653}"/>
              </a:ext>
            </a:extLst>
          </p:cNvPr>
          <p:cNvGraphicFramePr>
            <a:graphicFrameLocks noGrp="1"/>
          </p:cNvGraphicFramePr>
          <p:nvPr>
            <p:extLst>
              <p:ext uri="{D42A27DB-BD31-4B8C-83A1-F6EECF244321}">
                <p14:modId xmlns:p14="http://schemas.microsoft.com/office/powerpoint/2010/main" val="1597238089"/>
              </p:ext>
            </p:extLst>
          </p:nvPr>
        </p:nvGraphicFramePr>
        <p:xfrm>
          <a:off x="838200" y="1405466"/>
          <a:ext cx="10725149" cy="4233336"/>
        </p:xfrm>
        <a:graphic>
          <a:graphicData uri="http://schemas.openxmlformats.org/drawingml/2006/table">
            <a:tbl>
              <a:tblPr firstRow="1" bandRow="1">
                <a:tableStyleId>{5C22544A-7EE6-4342-B048-85BDC9FD1C3A}</a:tableStyleId>
              </a:tblPr>
              <a:tblGrid>
                <a:gridCol w="1457325">
                  <a:extLst>
                    <a:ext uri="{9D8B030D-6E8A-4147-A177-3AD203B41FA5}">
                      <a16:colId xmlns:a16="http://schemas.microsoft.com/office/drawing/2014/main" val="3290413581"/>
                    </a:ext>
                  </a:extLst>
                </a:gridCol>
                <a:gridCol w="9267824">
                  <a:extLst>
                    <a:ext uri="{9D8B030D-6E8A-4147-A177-3AD203B41FA5}">
                      <a16:colId xmlns:a16="http://schemas.microsoft.com/office/drawing/2014/main" val="4032934852"/>
                    </a:ext>
                  </a:extLst>
                </a:gridCol>
              </a:tblGrid>
              <a:tr h="1058334">
                <a:tc>
                  <a:txBody>
                    <a:bodyPr/>
                    <a:lstStyle/>
                    <a:p>
                      <a:endParaRPr lang="fr-ca"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rtl="0"/>
                      <a:r>
                        <a:rPr lang="fr-ca" sz="2400" b="0" i="0" u="none" baseline="0">
                          <a:solidFill>
                            <a:schemeClr val="accent1"/>
                          </a:solidFill>
                          <a:latin typeface="Segoe UI" panose="020B0502040204020203" pitchFamily="34" charset="0"/>
                          <a:ea typeface="Segoe UI" panose="020B0502040204020203" pitchFamily="34" charset="0"/>
                          <a:cs typeface="Segoe UI" panose="020B0502040204020203" pitchFamily="34" charset="0"/>
                        </a:rPr>
                        <a:t>www.ccra-acrc.ca</a:t>
                      </a: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9836612"/>
                  </a:ext>
                </a:extLst>
              </a:tr>
              <a:tr h="1058334">
                <a:tc>
                  <a:txBody>
                    <a:bodyPr/>
                    <a:lstStyle/>
                    <a:p>
                      <a:endParaRPr lang="fr-ca"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rtl="0"/>
                      <a:r>
                        <a:rPr lang="fr-ca" sz="2400" b="1" i="0" u="none" baseline="0">
                          <a:solidFill>
                            <a:schemeClr val="accent1"/>
                          </a:solidFill>
                          <a:latin typeface="Segoe UI" panose="020B0502040204020203" pitchFamily="34" charset="0"/>
                          <a:ea typeface="Segoe UI" panose="020B0502040204020203" pitchFamily="34" charset="0"/>
                          <a:cs typeface="Segoe UI" panose="020B0502040204020203" pitchFamily="34" charset="0"/>
                        </a:rPr>
                        <a:t>@CCRAlliance</a:t>
                      </a:r>
                      <a:endParaRPr lang="fr-ca" sz="2400" b="1" dirty="0">
                        <a:solidFill>
                          <a:schemeClr val="accent1"/>
                        </a:solidFill>
                        <a:latin typeface="Segoe UI" panose="020B0502040204020203" pitchFamily="34" charset="0"/>
                        <a:ea typeface="Segoe UI" panose="020B0502040204020203" pitchFamily="34" charset="0"/>
                        <a:cs typeface="Segoe UI" panose="020B0502040204020203" pitchFamily="34" charset="0"/>
                      </a:endParaRP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9939360"/>
                  </a:ext>
                </a:extLst>
              </a:tr>
              <a:tr h="1058334">
                <a:tc>
                  <a:txBody>
                    <a:bodyPr/>
                    <a:lstStyle/>
                    <a:p>
                      <a:endParaRPr lang="fr-ca"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rtl="0"/>
                      <a:r>
                        <a:rPr lang="fr-ca" sz="2400" b="1" i="0" u="none" baseline="0">
                          <a:solidFill>
                            <a:schemeClr val="accent1"/>
                          </a:solidFill>
                          <a:latin typeface="Segoe UI" panose="020B0502040204020203" pitchFamily="34" charset="0"/>
                          <a:ea typeface="Segoe UI" panose="020B0502040204020203" pitchFamily="34" charset="0"/>
                          <a:cs typeface="Segoe UI" panose="020B0502040204020203" pitchFamily="34" charset="0"/>
                        </a:rPr>
                        <a:t>linkedin.com/company/canadian-cancer-research-alliance/</a:t>
                      </a: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1725934"/>
                  </a:ext>
                </a:extLst>
              </a:tr>
              <a:tr h="1058334">
                <a:tc>
                  <a:txBody>
                    <a:bodyPr/>
                    <a:lstStyle/>
                    <a:p>
                      <a:endParaRPr lang="fr-ca"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rtl="0"/>
                      <a:r>
                        <a:rPr lang="fr-ca" sz="2400" b="1" i="0" u="none" baseline="0">
                          <a:solidFill>
                            <a:schemeClr val="accent1"/>
                          </a:solidFill>
                          <a:latin typeface="Segoe UI" panose="020B0502040204020203" pitchFamily="34" charset="0"/>
                          <a:ea typeface="Segoe UI" panose="020B0502040204020203" pitchFamily="34" charset="0"/>
                          <a:cs typeface="Segoe UI" panose="020B0502040204020203" pitchFamily="34" charset="0"/>
                        </a:rPr>
                        <a:t>info@ccra-acrc.ca</a:t>
                      </a: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4921721"/>
                  </a:ext>
                </a:extLst>
              </a:tr>
            </a:tbl>
          </a:graphicData>
        </a:graphic>
      </p:graphicFrame>
      <p:pic>
        <p:nvPicPr>
          <p:cNvPr id="3" name="Picture 2">
            <a:extLst>
              <a:ext uri="{FF2B5EF4-FFF2-40B4-BE49-F238E27FC236}">
                <a16:creationId xmlns:a16="http://schemas.microsoft.com/office/drawing/2014/main" id="{231F1B0F-517B-4A10-AC79-60BC0B52B347}"/>
              </a:ext>
            </a:extLst>
          </p:cNvPr>
          <p:cNvPicPr>
            <a:picLocks noChangeAspect="1"/>
          </p:cNvPicPr>
          <p:nvPr/>
        </p:nvPicPr>
        <p:blipFill>
          <a:blip r:embed="rId2">
            <a:clrChange>
              <a:clrFrom>
                <a:srgbClr val="FFFFFF"/>
              </a:clrFrom>
              <a:clrTo>
                <a:srgbClr val="FFFFFF">
                  <a:alpha val="0"/>
                </a:srgbClr>
              </a:clrTo>
            </a:clrChange>
            <a:biLevel thresh="25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127999" y="2597548"/>
            <a:ext cx="980140" cy="791901"/>
          </a:xfrm>
          <a:prstGeom prst="rect">
            <a:avLst/>
          </a:prstGeom>
        </p:spPr>
      </p:pic>
      <p:pic>
        <p:nvPicPr>
          <p:cNvPr id="8" name="Picture 7">
            <a:extLst>
              <a:ext uri="{FF2B5EF4-FFF2-40B4-BE49-F238E27FC236}">
                <a16:creationId xmlns:a16="http://schemas.microsoft.com/office/drawing/2014/main" id="{2E4B82F0-21B3-48F0-9638-45D7F5CBAB3B}"/>
              </a:ext>
            </a:extLst>
          </p:cNvPr>
          <p:cNvPicPr>
            <a:picLocks noChangeAspect="1"/>
          </p:cNvPicPr>
          <p:nvPr/>
        </p:nvPicPr>
        <p:blipFill>
          <a:blip r:embed="rId4">
            <a:clrChange>
              <a:clrFrom>
                <a:srgbClr val="FFFFFF"/>
              </a:clrFrom>
              <a:clrTo>
                <a:srgbClr val="FFFFFF">
                  <a:alpha val="0"/>
                </a:srgbClr>
              </a:clrTo>
            </a:clrChange>
            <a:biLevel thresh="25000"/>
          </a:blip>
          <a:stretch>
            <a:fillRect/>
          </a:stretch>
        </p:blipFill>
        <p:spPr>
          <a:xfrm>
            <a:off x="1127999" y="1509332"/>
            <a:ext cx="881837" cy="881837"/>
          </a:xfrm>
          <a:prstGeom prst="rect">
            <a:avLst/>
          </a:prstGeom>
        </p:spPr>
      </p:pic>
      <p:pic>
        <p:nvPicPr>
          <p:cNvPr id="1036" name="Picture 12" descr="Image result for white email icon">
            <a:extLst>
              <a:ext uri="{FF2B5EF4-FFF2-40B4-BE49-F238E27FC236}">
                <a16:creationId xmlns:a16="http://schemas.microsoft.com/office/drawing/2014/main" id="{76D8F9A0-D6D7-40BC-A075-DAAE8037064C}"/>
              </a:ext>
            </a:extLst>
          </p:cNvPr>
          <p:cNvPicPr>
            <a:picLocks noChangeAspect="1" noChangeArrowheads="1"/>
          </p:cNvPicPr>
          <p:nvPr/>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205007" y="4626410"/>
            <a:ext cx="826124" cy="82612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white linkedin icon">
            <a:extLst>
              <a:ext uri="{FF2B5EF4-FFF2-40B4-BE49-F238E27FC236}">
                <a16:creationId xmlns:a16="http://schemas.microsoft.com/office/drawing/2014/main" id="{44A8AC9B-808A-446C-8E0C-5AE9EA141F7E}"/>
              </a:ext>
            </a:extLst>
          </p:cNvPr>
          <p:cNvPicPr>
            <a:picLocks noChangeAspect="1" noChangeArrowheads="1"/>
          </p:cNvPicPr>
          <p:nvPr/>
        </p:nvPicPr>
        <p:blipFill>
          <a:blip r:embed="rId6">
            <a:clrChange>
              <a:clrFrom>
                <a:srgbClr val="929292"/>
              </a:clrFrom>
              <a:clrTo>
                <a:srgbClr val="929292">
                  <a:alpha val="0"/>
                </a:srgbClr>
              </a:clrTo>
            </a:clrChange>
            <a:biLevel thresh="25000"/>
            <a:extLst>
              <a:ext uri="{28A0092B-C50C-407E-A947-70E740481C1C}">
                <a14:useLocalDpi xmlns:a14="http://schemas.microsoft.com/office/drawing/2010/main" val="0"/>
              </a:ext>
            </a:extLst>
          </a:blip>
          <a:srcRect/>
          <a:stretch>
            <a:fillRect/>
          </a:stretch>
        </p:blipFill>
        <p:spPr bwMode="auto">
          <a:xfrm>
            <a:off x="1205007" y="3583984"/>
            <a:ext cx="826124" cy="826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386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title"/>
          </p:nvPr>
        </p:nvSpPr>
        <p:spPr/>
        <p:txBody>
          <a:bodyPr/>
          <a:lstStyle/>
          <a:p>
            <a:pPr algn="l" rtl="0"/>
            <a:r>
              <a:rPr lang="fr-ca" b="0" i="0" u="none" baseline="0" dirty="0"/>
              <a:t>Membres</a:t>
            </a:r>
          </a:p>
        </p:txBody>
      </p:sp>
      <p:sp>
        <p:nvSpPr>
          <p:cNvPr id="11267" name="Slide Number Placeholder 6"/>
          <p:cNvSpPr>
            <a:spLocks noGrp="1"/>
          </p:cNvSpPr>
          <p:nvPr>
            <p:ph type="sldNum" sz="quarter" idx="4"/>
          </p:nvPr>
        </p:nvSpPr>
        <p:spPr/>
        <p:txBody>
          <a:bodyPr/>
          <a:lstStyle/>
          <a:p>
            <a:pPr algn="r" rtl="0"/>
            <a:fld id="{B754CE5B-51E0-462E-88CC-7EB330B1713D}" type="slidenum">
              <a:rPr/>
              <a:pPr/>
              <a:t>5</a:t>
            </a:fld>
            <a:endParaRPr lang="fr-ca"/>
          </a:p>
        </p:txBody>
      </p:sp>
      <p:sp>
        <p:nvSpPr>
          <p:cNvPr id="11268" name="Rectangle 7"/>
          <p:cNvSpPr>
            <a:spLocks noGrp="1" noChangeArrowheads="1"/>
          </p:cNvSpPr>
          <p:nvPr>
            <p:ph sz="half" idx="4294967295"/>
          </p:nvPr>
        </p:nvSpPr>
        <p:spPr>
          <a:xfrm>
            <a:off x="822037" y="1631661"/>
            <a:ext cx="5181600" cy="4351338"/>
          </a:xfrm>
        </p:spPr>
        <p:txBody>
          <a:bodyPr>
            <a:noAutofit/>
          </a:bodyPr>
          <a:lstStyle/>
          <a:p>
            <a:pPr>
              <a:lnSpc>
                <a:spcPct val="100000"/>
              </a:lnSpc>
              <a:spcBef>
                <a:spcPts val="0"/>
              </a:spcBef>
              <a:buClr>
                <a:schemeClr val="accent1"/>
              </a:buClr>
            </a:pPr>
            <a:r>
              <a:rPr lang="fr-CA" sz="1400" dirty="0">
                <a:latin typeface="Segoe UI" panose="020B0502040204020203" pitchFamily="34" charset="0"/>
                <a:cs typeface="Segoe UI" panose="020B0502040204020203" pitchFamily="34" charset="0"/>
              </a:rPr>
              <a:t>Action cancer Manitoba</a:t>
            </a:r>
            <a:endParaRPr lang="en-US" sz="1400" dirty="0">
              <a:latin typeface="Segoe UI" panose="020B0502040204020203" pitchFamily="34" charset="0"/>
              <a:cs typeface="Segoe UI" panose="020B0502040204020203" pitchFamily="34" charset="0"/>
            </a:endParaRPr>
          </a:p>
          <a:p>
            <a:pPr>
              <a:lnSpc>
                <a:spcPct val="100000"/>
              </a:lnSpc>
              <a:spcBef>
                <a:spcPts val="0"/>
              </a:spcBef>
              <a:buClr>
                <a:schemeClr val="accent1"/>
              </a:buClr>
            </a:pPr>
            <a:r>
              <a:rPr lang="fr-CA" sz="1400" dirty="0">
                <a:latin typeface="Segoe UI" panose="020B0502040204020203" pitchFamily="34" charset="0"/>
                <a:cs typeface="Segoe UI" panose="020B0502040204020203" pitchFamily="34" charset="0"/>
              </a:rPr>
              <a:t>Action Cancer Ontario</a:t>
            </a:r>
            <a:endParaRPr lang="en-US" sz="1400" dirty="0">
              <a:latin typeface="Segoe UI" panose="020B0502040204020203" pitchFamily="34" charset="0"/>
              <a:cs typeface="Segoe UI" panose="020B0502040204020203" pitchFamily="34" charset="0"/>
            </a:endParaRPr>
          </a:p>
          <a:p>
            <a:pPr>
              <a:lnSpc>
                <a:spcPct val="100000"/>
              </a:lnSpc>
              <a:spcBef>
                <a:spcPts val="0"/>
              </a:spcBef>
              <a:buClr>
                <a:schemeClr val="accent1"/>
              </a:buClr>
            </a:pPr>
            <a:r>
              <a:rPr lang="fr-CA" sz="1400" dirty="0">
                <a:latin typeface="Segoe UI" panose="020B0502040204020203" pitchFamily="34" charset="0"/>
                <a:cs typeface="Segoe UI" panose="020B0502040204020203" pitchFamily="34" charset="0"/>
              </a:rPr>
              <a:t>Agence de la santé publique du Canada</a:t>
            </a:r>
            <a:endParaRPr lang="en-US" sz="1400" dirty="0">
              <a:latin typeface="Segoe UI" panose="020B0502040204020203" pitchFamily="34" charset="0"/>
              <a:cs typeface="Segoe UI" panose="020B0502040204020203" pitchFamily="34" charset="0"/>
            </a:endParaRPr>
          </a:p>
          <a:p>
            <a:pPr>
              <a:lnSpc>
                <a:spcPct val="100000"/>
              </a:lnSpc>
              <a:spcBef>
                <a:spcPts val="0"/>
              </a:spcBef>
              <a:buClr>
                <a:schemeClr val="accent1"/>
              </a:buClr>
            </a:pPr>
            <a:r>
              <a:rPr lang="fr-CA" sz="1400" dirty="0">
                <a:latin typeface="Segoe UI" panose="020B0502040204020203" pitchFamily="34" charset="0"/>
                <a:cs typeface="Segoe UI" panose="020B0502040204020203" pitchFamily="34" charset="0"/>
              </a:rPr>
              <a:t>Alberta Cancer </a:t>
            </a:r>
            <a:r>
              <a:rPr lang="fr-CA" sz="1400" dirty="0" err="1">
                <a:latin typeface="Segoe UI" panose="020B0502040204020203" pitchFamily="34" charset="0"/>
                <a:cs typeface="Segoe UI" panose="020B0502040204020203" pitchFamily="34" charset="0"/>
              </a:rPr>
              <a:t>Foundation</a:t>
            </a:r>
            <a:endParaRPr lang="en-US" sz="1400" dirty="0">
              <a:latin typeface="Segoe UI" panose="020B0502040204020203" pitchFamily="34" charset="0"/>
              <a:cs typeface="Segoe UI" panose="020B0502040204020203" pitchFamily="34" charset="0"/>
            </a:endParaRPr>
          </a:p>
          <a:p>
            <a:pPr>
              <a:lnSpc>
                <a:spcPct val="100000"/>
              </a:lnSpc>
              <a:spcBef>
                <a:spcPts val="0"/>
              </a:spcBef>
              <a:buClr>
                <a:schemeClr val="accent1"/>
              </a:buClr>
            </a:pPr>
            <a:r>
              <a:rPr lang="fr-CA" sz="1400" dirty="0">
                <a:latin typeface="Segoe UI" panose="020B0502040204020203" pitchFamily="34" charset="0"/>
                <a:cs typeface="Segoe UI" panose="020B0502040204020203" pitchFamily="34" charset="0"/>
              </a:rPr>
              <a:t>Alberta </a:t>
            </a:r>
            <a:r>
              <a:rPr lang="fr-CA" sz="1400" dirty="0" err="1">
                <a:latin typeface="Segoe UI" panose="020B0502040204020203" pitchFamily="34" charset="0"/>
                <a:cs typeface="Segoe UI" panose="020B0502040204020203" pitchFamily="34" charset="0"/>
              </a:rPr>
              <a:t>Innovates</a:t>
            </a:r>
            <a:endParaRPr lang="fr-CA" sz="1400" dirty="0">
              <a:latin typeface="Segoe UI" panose="020B0502040204020203" pitchFamily="34" charset="0"/>
              <a:cs typeface="Segoe UI" panose="020B0502040204020203" pitchFamily="34" charset="0"/>
            </a:endParaRPr>
          </a:p>
          <a:p>
            <a:pPr>
              <a:lnSpc>
                <a:spcPct val="100000"/>
              </a:lnSpc>
              <a:spcBef>
                <a:spcPts val="0"/>
              </a:spcBef>
              <a:buClr>
                <a:schemeClr val="accent1"/>
              </a:buClr>
            </a:pPr>
            <a:r>
              <a:rPr lang="fr-CA" sz="1400" dirty="0">
                <a:latin typeface="Segoe UI" panose="020B0502040204020203" pitchFamily="34" charset="0"/>
                <a:cs typeface="Segoe UI" panose="020B0502040204020203" pitchFamily="34" charset="0"/>
              </a:rPr>
              <a:t>Association canadienne de radio-oncologie</a:t>
            </a:r>
            <a:endParaRPr lang="en-US" sz="1400" dirty="0">
              <a:latin typeface="Segoe UI" panose="020B0502040204020203" pitchFamily="34" charset="0"/>
              <a:cs typeface="Segoe UI" panose="020B0502040204020203" pitchFamily="34" charset="0"/>
            </a:endParaRPr>
          </a:p>
          <a:p>
            <a:pPr>
              <a:lnSpc>
                <a:spcPct val="100000"/>
              </a:lnSpc>
              <a:spcBef>
                <a:spcPts val="0"/>
              </a:spcBef>
              <a:buClr>
                <a:schemeClr val="accent1"/>
              </a:buClr>
            </a:pPr>
            <a:r>
              <a:rPr lang="fr-CA" sz="1400" dirty="0">
                <a:latin typeface="Segoe UI" panose="020B0502040204020203" pitchFamily="34" charset="0"/>
                <a:cs typeface="Segoe UI" panose="020B0502040204020203" pitchFamily="34" charset="0"/>
              </a:rPr>
              <a:t>Association canadienne des agences provinciales du cancer</a:t>
            </a:r>
            <a:endParaRPr lang="en-US" sz="1400" dirty="0">
              <a:latin typeface="Segoe UI" panose="020B0502040204020203" pitchFamily="34" charset="0"/>
              <a:cs typeface="Segoe UI" panose="020B0502040204020203" pitchFamily="34" charset="0"/>
            </a:endParaRPr>
          </a:p>
          <a:p>
            <a:pPr>
              <a:lnSpc>
                <a:spcPct val="100000"/>
              </a:lnSpc>
              <a:spcBef>
                <a:spcPts val="0"/>
              </a:spcBef>
              <a:buClr>
                <a:schemeClr val="accent1"/>
              </a:buClr>
            </a:pPr>
            <a:r>
              <a:rPr lang="en-US" sz="1400" dirty="0">
                <a:latin typeface="Segoe UI" panose="020B0502040204020203" pitchFamily="34" charset="0"/>
                <a:cs typeface="Segoe UI" panose="020B0502040204020203" pitchFamily="34" charset="0"/>
              </a:rPr>
              <a:t>BC Cancer</a:t>
            </a:r>
          </a:p>
          <a:p>
            <a:pPr>
              <a:lnSpc>
                <a:spcPct val="100000"/>
              </a:lnSpc>
              <a:spcBef>
                <a:spcPts val="0"/>
              </a:spcBef>
              <a:buClr>
                <a:schemeClr val="accent1"/>
              </a:buClr>
            </a:pPr>
            <a:r>
              <a:rPr lang="en-US" sz="1400" dirty="0">
                <a:latin typeface="Segoe UI" panose="020B0502040204020203" pitchFamily="34" charset="0"/>
                <a:cs typeface="Segoe UI" panose="020B0502040204020203" pitchFamily="34" charset="0"/>
              </a:rPr>
              <a:t>C</a:t>
            </a:r>
            <a:r>
              <a:rPr lang="en-US" sz="1400" baseline="30000" dirty="0">
                <a:latin typeface="Segoe UI" panose="020B0502040204020203" pitchFamily="34" charset="0"/>
                <a:cs typeface="Segoe UI" panose="020B0502040204020203" pitchFamily="34" charset="0"/>
              </a:rPr>
              <a:t>17</a:t>
            </a:r>
            <a:r>
              <a:rPr lang="en-US" sz="1400" dirty="0">
                <a:latin typeface="Segoe UI" panose="020B0502040204020203" pitchFamily="34" charset="0"/>
                <a:cs typeface="Segoe UI" panose="020B0502040204020203" pitchFamily="34" charset="0"/>
              </a:rPr>
              <a:t> Research Network</a:t>
            </a:r>
          </a:p>
          <a:p>
            <a:pPr>
              <a:lnSpc>
                <a:spcPct val="100000"/>
              </a:lnSpc>
              <a:spcBef>
                <a:spcPts val="0"/>
              </a:spcBef>
              <a:buClr>
                <a:schemeClr val="accent1"/>
              </a:buClr>
            </a:pPr>
            <a:r>
              <a:rPr lang="en-US" sz="1400" dirty="0">
                <a:latin typeface="Segoe UI" panose="020B0502040204020203" pitchFamily="34" charset="0"/>
                <a:cs typeface="Segoe UI" panose="020B0502040204020203" pitchFamily="34" charset="0"/>
              </a:rPr>
              <a:t>Cancer de </a:t>
            </a:r>
            <a:r>
              <a:rPr lang="en-US" sz="1400" dirty="0" err="1">
                <a:latin typeface="Segoe UI" panose="020B0502040204020203" pitchFamily="34" charset="0"/>
                <a:cs typeface="Segoe UI" panose="020B0502040204020203" pitchFamily="34" charset="0"/>
              </a:rPr>
              <a:t>l’ovaire</a:t>
            </a:r>
            <a:r>
              <a:rPr lang="en-US" sz="1400" dirty="0">
                <a:latin typeface="Segoe UI" panose="020B0502040204020203" pitchFamily="34" charset="0"/>
                <a:cs typeface="Segoe UI" panose="020B0502040204020203" pitchFamily="34" charset="0"/>
              </a:rPr>
              <a:t> Canada</a:t>
            </a:r>
          </a:p>
          <a:p>
            <a:pPr>
              <a:lnSpc>
                <a:spcPct val="100000"/>
              </a:lnSpc>
              <a:spcBef>
                <a:spcPts val="0"/>
              </a:spcBef>
              <a:buClr>
                <a:schemeClr val="accent1"/>
              </a:buClr>
            </a:pPr>
            <a:r>
              <a:rPr lang="fr-FR" sz="1400" dirty="0"/>
              <a:t>Cancer du pancréas Canada</a:t>
            </a:r>
          </a:p>
          <a:p>
            <a:pPr>
              <a:lnSpc>
                <a:spcPct val="100000"/>
              </a:lnSpc>
              <a:spcBef>
                <a:spcPts val="0"/>
              </a:spcBef>
              <a:buClr>
                <a:schemeClr val="accent1"/>
              </a:buClr>
            </a:pPr>
            <a:r>
              <a:rPr lang="fr-CA" sz="1400" dirty="0">
                <a:latin typeface="Segoe UI" panose="020B0502040204020203" pitchFamily="34" charset="0"/>
                <a:cs typeface="Segoe UI" panose="020B0502040204020203" pitchFamily="34" charset="0"/>
              </a:rPr>
              <a:t>Conseil national de recherches du Canada</a:t>
            </a:r>
            <a:endParaRPr lang="en-US" sz="1400" dirty="0">
              <a:latin typeface="Segoe UI" panose="020B0502040204020203" pitchFamily="34" charset="0"/>
              <a:cs typeface="Segoe UI" panose="020B0502040204020203" pitchFamily="34" charset="0"/>
            </a:endParaRPr>
          </a:p>
          <a:p>
            <a:pPr>
              <a:lnSpc>
                <a:spcPct val="100000"/>
              </a:lnSpc>
              <a:spcBef>
                <a:spcPts val="0"/>
              </a:spcBef>
              <a:buClr>
                <a:schemeClr val="accent1"/>
              </a:buClr>
            </a:pPr>
            <a:r>
              <a:rPr lang="fr-CA" sz="1400" dirty="0">
                <a:latin typeface="Segoe UI" panose="020B0502040204020203" pitchFamily="34" charset="0"/>
                <a:cs typeface="Segoe UI" panose="020B0502040204020203" pitchFamily="34" charset="0"/>
              </a:rPr>
              <a:t>Fondation canadienne des tumeurs cérébrales</a:t>
            </a:r>
            <a:endParaRPr lang="en-US" sz="1400" dirty="0">
              <a:latin typeface="Segoe UI" panose="020B0502040204020203" pitchFamily="34" charset="0"/>
              <a:cs typeface="Segoe UI" panose="020B0502040204020203" pitchFamily="34" charset="0"/>
            </a:endParaRPr>
          </a:p>
          <a:p>
            <a:pPr>
              <a:lnSpc>
                <a:spcPct val="100000"/>
              </a:lnSpc>
              <a:spcBef>
                <a:spcPts val="0"/>
              </a:spcBef>
              <a:buClr>
                <a:schemeClr val="accent1"/>
              </a:buClr>
            </a:pPr>
            <a:r>
              <a:rPr lang="fr-CA" sz="1400" dirty="0">
                <a:latin typeface="Segoe UI" panose="020B0502040204020203" pitchFamily="34" charset="0"/>
                <a:cs typeface="Segoe UI" panose="020B0502040204020203" pitchFamily="34" charset="0"/>
              </a:rPr>
              <a:t>Fondation du cancer du sein du Québec</a:t>
            </a:r>
            <a:endParaRPr lang="en-US" sz="1400" dirty="0">
              <a:latin typeface="Segoe UI" panose="020B0502040204020203" pitchFamily="34" charset="0"/>
              <a:cs typeface="Segoe UI" panose="020B0502040204020203" pitchFamily="34" charset="0"/>
            </a:endParaRPr>
          </a:p>
          <a:p>
            <a:pPr>
              <a:lnSpc>
                <a:spcPct val="100000"/>
              </a:lnSpc>
              <a:spcBef>
                <a:spcPts val="0"/>
              </a:spcBef>
              <a:buClr>
                <a:schemeClr val="accent1"/>
              </a:buClr>
            </a:pPr>
            <a:r>
              <a:rPr lang="fr-CA" sz="1400" dirty="0">
                <a:latin typeface="Segoe UI" panose="020B0502040204020203" pitchFamily="34" charset="0"/>
                <a:cs typeface="Segoe UI" panose="020B0502040204020203" pitchFamily="34" charset="0"/>
              </a:rPr>
              <a:t>Fonds de recherche du Québec – Santé</a:t>
            </a:r>
          </a:p>
          <a:p>
            <a:pPr>
              <a:lnSpc>
                <a:spcPct val="100000"/>
              </a:lnSpc>
              <a:spcBef>
                <a:spcPts val="0"/>
              </a:spcBef>
              <a:buClr>
                <a:schemeClr val="accent1"/>
              </a:buClr>
            </a:pPr>
            <a:r>
              <a:rPr lang="fr-CA" sz="1400" dirty="0">
                <a:latin typeface="Segoe UI" panose="020B0502040204020203" pitchFamily="34" charset="0"/>
                <a:cs typeface="Segoe UI" panose="020B0502040204020203" pitchFamily="34" charset="0"/>
              </a:rPr>
              <a:t>Génome Canada</a:t>
            </a:r>
            <a:endParaRPr lang="en-US" sz="1400" dirty="0">
              <a:latin typeface="Segoe UI" panose="020B0502040204020203" pitchFamily="34" charset="0"/>
              <a:cs typeface="Segoe UI" panose="020B0502040204020203" pitchFamily="34" charset="0"/>
            </a:endParaRPr>
          </a:p>
          <a:p>
            <a:pPr>
              <a:lnSpc>
                <a:spcPct val="100000"/>
              </a:lnSpc>
              <a:spcBef>
                <a:spcPts val="0"/>
              </a:spcBef>
              <a:buClr>
                <a:schemeClr val="accent1"/>
              </a:buClr>
            </a:pPr>
            <a:endParaRPr lang="en-US" sz="1400" dirty="0">
              <a:latin typeface="Segoe UI" panose="020B0502040204020203" pitchFamily="34" charset="0"/>
              <a:cs typeface="Segoe UI" panose="020B0502040204020203" pitchFamily="34" charset="0"/>
            </a:endParaRPr>
          </a:p>
        </p:txBody>
      </p:sp>
      <p:sp>
        <p:nvSpPr>
          <p:cNvPr id="11269" name="Rectangle 8"/>
          <p:cNvSpPr>
            <a:spLocks noGrp="1" noChangeArrowheads="1"/>
          </p:cNvSpPr>
          <p:nvPr>
            <p:ph sz="half" idx="4294967295"/>
          </p:nvPr>
        </p:nvSpPr>
        <p:spPr>
          <a:xfrm>
            <a:off x="6652846" y="1619249"/>
            <a:ext cx="5181600" cy="4351338"/>
          </a:xfrm>
        </p:spPr>
        <p:txBody>
          <a:bodyPr>
            <a:noAutofit/>
          </a:bodyPr>
          <a:lstStyle/>
          <a:p>
            <a:pPr>
              <a:lnSpc>
                <a:spcPct val="100000"/>
              </a:lnSpc>
              <a:spcBef>
                <a:spcPts val="0"/>
              </a:spcBef>
              <a:buClr>
                <a:schemeClr val="accent1"/>
              </a:buClr>
            </a:pPr>
            <a:r>
              <a:rPr lang="fr-CA" sz="1400" dirty="0">
                <a:latin typeface="Segoe UI" panose="020B0502040204020203" pitchFamily="34" charset="0"/>
                <a:cs typeface="Segoe UI" panose="020B0502040204020203" pitchFamily="34" charset="0"/>
              </a:rPr>
              <a:t>Institut de recherche Terry Fox</a:t>
            </a:r>
          </a:p>
          <a:p>
            <a:pPr>
              <a:lnSpc>
                <a:spcPct val="100000"/>
              </a:lnSpc>
              <a:spcBef>
                <a:spcPts val="0"/>
              </a:spcBef>
              <a:buClr>
                <a:schemeClr val="accent1"/>
              </a:buClr>
            </a:pPr>
            <a:r>
              <a:rPr lang="fr-CA" sz="1400" dirty="0">
                <a:latin typeface="Segoe UI" panose="020B0502040204020203" pitchFamily="34" charset="0"/>
                <a:cs typeface="Segoe UI" panose="020B0502040204020203" pitchFamily="34" charset="0"/>
              </a:rPr>
              <a:t>Institut ontarien de recherche sur le cancer</a:t>
            </a:r>
          </a:p>
          <a:p>
            <a:pPr>
              <a:lnSpc>
                <a:spcPct val="100000"/>
              </a:lnSpc>
              <a:spcBef>
                <a:spcPts val="0"/>
              </a:spcBef>
              <a:buClr>
                <a:schemeClr val="accent1"/>
              </a:buClr>
            </a:pPr>
            <a:r>
              <a:rPr lang="fr-FR" sz="1400" dirty="0">
                <a:latin typeface="Segoe UI" panose="020B0502040204020203" pitchFamily="34" charset="0"/>
                <a:cs typeface="Segoe UI" panose="020B0502040204020203" pitchFamily="34" charset="0"/>
              </a:rPr>
              <a:t>Instituts de recherche en santé du Canada</a:t>
            </a:r>
          </a:p>
          <a:p>
            <a:pPr>
              <a:lnSpc>
                <a:spcPct val="100000"/>
              </a:lnSpc>
              <a:spcBef>
                <a:spcPts val="0"/>
              </a:spcBef>
              <a:buClr>
                <a:schemeClr val="accent1"/>
              </a:buClr>
            </a:pPr>
            <a:r>
              <a:rPr lang="fr-CA" sz="1400" dirty="0">
                <a:latin typeface="Segoe UI" panose="020B0502040204020203" pitchFamily="34" charset="0"/>
                <a:cs typeface="Segoe UI" panose="020B0502040204020203" pitchFamily="34" charset="0"/>
              </a:rPr>
              <a:t>La Fondation canadienne du rein</a:t>
            </a:r>
            <a:endParaRPr lang="en-US" sz="1400" dirty="0">
              <a:latin typeface="Segoe UI" panose="020B0502040204020203" pitchFamily="34" charset="0"/>
              <a:cs typeface="Segoe UI" panose="020B0502040204020203" pitchFamily="34" charset="0"/>
            </a:endParaRPr>
          </a:p>
          <a:p>
            <a:pPr>
              <a:lnSpc>
                <a:spcPct val="100000"/>
              </a:lnSpc>
              <a:spcBef>
                <a:spcPts val="0"/>
              </a:spcBef>
              <a:buClr>
                <a:schemeClr val="accent1"/>
              </a:buClr>
            </a:pPr>
            <a:r>
              <a:rPr lang="en-US" sz="1400" dirty="0">
                <a:latin typeface="Segoe UI" panose="020B0502040204020203" pitchFamily="34" charset="0"/>
                <a:cs typeface="Segoe UI" panose="020B0502040204020203" pitchFamily="34" charset="0"/>
              </a:rPr>
              <a:t>Michael Smith Foundation for Health Research</a:t>
            </a:r>
          </a:p>
          <a:p>
            <a:pPr>
              <a:lnSpc>
                <a:spcPct val="100000"/>
              </a:lnSpc>
              <a:spcBef>
                <a:spcPts val="0"/>
              </a:spcBef>
              <a:buClr>
                <a:schemeClr val="accent1"/>
              </a:buClr>
            </a:pPr>
            <a:r>
              <a:rPr lang="en-US" sz="1400" dirty="0">
                <a:latin typeface="Segoe UI" panose="020B0502040204020203" pitchFamily="34" charset="0"/>
                <a:cs typeface="Segoe UI" panose="020B0502040204020203" pitchFamily="34" charset="0"/>
              </a:rPr>
              <a:t>Nova Scotia Cancer Care Program</a:t>
            </a:r>
          </a:p>
          <a:p>
            <a:pPr>
              <a:lnSpc>
                <a:spcPct val="100000"/>
              </a:lnSpc>
              <a:spcBef>
                <a:spcPts val="0"/>
              </a:spcBef>
              <a:buClr>
                <a:schemeClr val="accent1"/>
              </a:buClr>
            </a:pPr>
            <a:r>
              <a:rPr lang="fr-CA" sz="1400" dirty="0">
                <a:latin typeface="Segoe UI" panose="020B0502040204020203" pitchFamily="34" charset="0"/>
                <a:cs typeface="Segoe UI" panose="020B0502040204020203" pitchFamily="34" charset="0"/>
              </a:rPr>
              <a:t>Partenariat canadien contre le cancer</a:t>
            </a:r>
            <a:endParaRPr lang="en-US" sz="1400" dirty="0">
              <a:latin typeface="Segoe UI" panose="020B0502040204020203" pitchFamily="34" charset="0"/>
              <a:cs typeface="Segoe UI" panose="020B0502040204020203" pitchFamily="34" charset="0"/>
            </a:endParaRPr>
          </a:p>
          <a:p>
            <a:pPr>
              <a:lnSpc>
                <a:spcPct val="100000"/>
              </a:lnSpc>
              <a:spcBef>
                <a:spcPts val="0"/>
              </a:spcBef>
              <a:buClr>
                <a:schemeClr val="accent1"/>
              </a:buClr>
            </a:pPr>
            <a:r>
              <a:rPr lang="fr-CA" sz="1400" dirty="0">
                <a:latin typeface="Segoe UI" panose="020B0502040204020203" pitchFamily="34" charset="0"/>
                <a:cs typeface="Segoe UI" panose="020B0502040204020203" pitchFamily="34" charset="0"/>
              </a:rPr>
              <a:t>PROCURE</a:t>
            </a:r>
            <a:endParaRPr lang="en-US" sz="1400" dirty="0">
              <a:latin typeface="Segoe UI" panose="020B0502040204020203" pitchFamily="34" charset="0"/>
              <a:cs typeface="Segoe UI" panose="020B0502040204020203" pitchFamily="34" charset="0"/>
            </a:endParaRPr>
          </a:p>
          <a:p>
            <a:pPr>
              <a:lnSpc>
                <a:spcPct val="100000"/>
              </a:lnSpc>
              <a:spcBef>
                <a:spcPts val="0"/>
              </a:spcBef>
              <a:buClr>
                <a:schemeClr val="accent1"/>
              </a:buClr>
            </a:pPr>
            <a:r>
              <a:rPr lang="fr-CA" sz="1400" dirty="0" err="1">
                <a:latin typeface="Segoe UI" panose="020B0502040204020203" pitchFamily="34" charset="0"/>
                <a:cs typeface="Segoe UI" panose="020B0502040204020203" pitchFamily="34" charset="0"/>
              </a:rPr>
              <a:t>Research</a:t>
            </a:r>
            <a:r>
              <a:rPr lang="fr-CA" sz="1400" dirty="0">
                <a:latin typeface="Segoe UI" panose="020B0502040204020203" pitchFamily="34" charset="0"/>
                <a:cs typeface="Segoe UI" panose="020B0502040204020203" pitchFamily="34" charset="0"/>
              </a:rPr>
              <a:t> Manitoba</a:t>
            </a:r>
            <a:endParaRPr lang="en-US" sz="1400" dirty="0">
              <a:latin typeface="Segoe UI" panose="020B0502040204020203" pitchFamily="34" charset="0"/>
              <a:cs typeface="Segoe UI" panose="020B0502040204020203" pitchFamily="34" charset="0"/>
            </a:endParaRPr>
          </a:p>
          <a:p>
            <a:pPr>
              <a:lnSpc>
                <a:spcPct val="100000"/>
              </a:lnSpc>
              <a:spcBef>
                <a:spcPts val="0"/>
              </a:spcBef>
              <a:buClr>
                <a:schemeClr val="accent1"/>
              </a:buClr>
            </a:pPr>
            <a:r>
              <a:rPr lang="fr-CA" sz="1400" dirty="0">
                <a:latin typeface="Segoe UI" panose="020B0502040204020203" pitchFamily="34" charset="0"/>
                <a:cs typeface="Segoe UI" panose="020B0502040204020203" pitchFamily="34" charset="0"/>
              </a:rPr>
              <a:t>Réseau du cancer du Nouveau-Brunswick</a:t>
            </a:r>
            <a:endParaRPr lang="en-US" sz="1400" dirty="0">
              <a:latin typeface="Segoe UI" panose="020B0502040204020203" pitchFamily="34" charset="0"/>
              <a:cs typeface="Segoe UI" panose="020B0502040204020203" pitchFamily="34" charset="0"/>
            </a:endParaRPr>
          </a:p>
          <a:p>
            <a:pPr>
              <a:lnSpc>
                <a:spcPct val="100000"/>
              </a:lnSpc>
              <a:spcBef>
                <a:spcPts val="0"/>
              </a:spcBef>
              <a:buClr>
                <a:schemeClr val="accent1"/>
              </a:buClr>
            </a:pPr>
            <a:r>
              <a:rPr lang="en-US" sz="1400" dirty="0">
                <a:latin typeface="Segoe UI" panose="020B0502040204020203" pitchFamily="34" charset="0"/>
                <a:cs typeface="Segoe UI" panose="020B0502040204020203" pitchFamily="34" charset="0"/>
              </a:rPr>
              <a:t>Saskatchewan Cancer Agency</a:t>
            </a:r>
          </a:p>
          <a:p>
            <a:pPr>
              <a:lnSpc>
                <a:spcPct val="100000"/>
              </a:lnSpc>
              <a:spcBef>
                <a:spcPts val="0"/>
              </a:spcBef>
              <a:buClr>
                <a:schemeClr val="accent1"/>
              </a:buClr>
            </a:pPr>
            <a:r>
              <a:rPr lang="en-US" sz="1400" dirty="0">
                <a:latin typeface="Segoe UI" panose="020B0502040204020203" pitchFamily="34" charset="0"/>
                <a:cs typeface="Segoe UI" panose="020B0502040204020203" pitchFamily="34" charset="0"/>
              </a:rPr>
              <a:t>Saskatchewan Health Research Foundation</a:t>
            </a:r>
          </a:p>
          <a:p>
            <a:pPr>
              <a:lnSpc>
                <a:spcPct val="100000"/>
              </a:lnSpc>
              <a:spcBef>
                <a:spcPts val="0"/>
              </a:spcBef>
              <a:buClr>
                <a:schemeClr val="accent1"/>
              </a:buClr>
            </a:pPr>
            <a:r>
              <a:rPr lang="fr-CA" sz="1400" dirty="0">
                <a:latin typeface="Segoe UI" panose="020B0502040204020203" pitchFamily="34" charset="0"/>
                <a:cs typeface="Segoe UI" panose="020B0502040204020203" pitchFamily="34" charset="0"/>
              </a:rPr>
              <a:t>Société canadienne du cancer*</a:t>
            </a:r>
            <a:endParaRPr lang="en-US" sz="1400" dirty="0">
              <a:latin typeface="Segoe UI" panose="020B0502040204020203" pitchFamily="34" charset="0"/>
              <a:cs typeface="Segoe UI" panose="020B0502040204020203" pitchFamily="34" charset="0"/>
            </a:endParaRPr>
          </a:p>
          <a:p>
            <a:pPr>
              <a:lnSpc>
                <a:spcPct val="100000"/>
              </a:lnSpc>
              <a:spcBef>
                <a:spcPts val="0"/>
              </a:spcBef>
              <a:buClr>
                <a:schemeClr val="accent1"/>
              </a:buClr>
            </a:pPr>
            <a:r>
              <a:rPr lang="fr-CA" sz="1400" dirty="0">
                <a:latin typeface="Segoe UI" panose="020B0502040204020203" pitchFamily="34" charset="0"/>
                <a:cs typeface="Segoe UI" panose="020B0502040204020203" pitchFamily="34" charset="0"/>
              </a:rPr>
              <a:t>Société de leucémie et lymphome du Canada</a:t>
            </a:r>
            <a:endParaRPr lang="en-US" sz="1400" dirty="0">
              <a:latin typeface="Segoe UI" panose="020B0502040204020203" pitchFamily="34" charset="0"/>
              <a:cs typeface="Segoe UI" panose="020B0502040204020203" pitchFamily="34" charset="0"/>
            </a:endParaRPr>
          </a:p>
          <a:p>
            <a:pPr>
              <a:lnSpc>
                <a:spcPct val="100000"/>
              </a:lnSpc>
              <a:spcBef>
                <a:spcPts val="0"/>
              </a:spcBef>
              <a:buClr>
                <a:schemeClr val="accent1"/>
              </a:buClr>
            </a:pPr>
            <a:r>
              <a:rPr lang="fr-CA" sz="1400" dirty="0">
                <a:latin typeface="Segoe UI" panose="020B0502040204020203" pitchFamily="34" charset="0"/>
                <a:cs typeface="Segoe UI" panose="020B0502040204020203" pitchFamily="34" charset="0"/>
              </a:rPr>
              <a:t>Société de recherche sur le cancer</a:t>
            </a:r>
            <a:endParaRPr lang="en-US" sz="1400" dirty="0">
              <a:latin typeface="Segoe UI" panose="020B0502040204020203" pitchFamily="34" charset="0"/>
              <a:cs typeface="Segoe UI" panose="020B0502040204020203" pitchFamily="34" charset="0"/>
            </a:endParaRPr>
          </a:p>
          <a:p>
            <a:pPr>
              <a:lnSpc>
                <a:spcPct val="100000"/>
              </a:lnSpc>
              <a:spcBef>
                <a:spcPts val="0"/>
              </a:spcBef>
              <a:buClr>
                <a:schemeClr val="accent1"/>
              </a:buClr>
            </a:pPr>
            <a:r>
              <a:rPr lang="fr-CA" sz="1400" dirty="0">
                <a:latin typeface="Segoe UI" panose="020B0502040204020203" pitchFamily="34" charset="0"/>
                <a:cs typeface="Segoe UI" panose="020B0502040204020203" pitchFamily="34" charset="0"/>
              </a:rPr>
              <a:t>Société du cancer du sein du Canada</a:t>
            </a:r>
            <a:endParaRPr lang="en-US" sz="1400" dirty="0">
              <a:latin typeface="Segoe UI" panose="020B0502040204020203" pitchFamily="34" charset="0"/>
              <a:cs typeface="Segoe UI" panose="020B0502040204020203" pitchFamily="34" charset="0"/>
            </a:endParaRPr>
          </a:p>
          <a:p>
            <a:pPr marL="0" indent="0" algn="l" rtl="0">
              <a:lnSpc>
                <a:spcPct val="100000"/>
              </a:lnSpc>
              <a:spcBef>
                <a:spcPts val="0"/>
              </a:spcBef>
              <a:buNone/>
            </a:pPr>
            <a:endParaRPr lang="fr-ca" sz="1400" dirty="0">
              <a:latin typeface="Segoe UI" panose="020B0502040204020203" pitchFamily="34" charset="0"/>
              <a:ea typeface="Segoe UI" panose="020B0502040204020203" pitchFamily="34" charset="0"/>
              <a:cs typeface="Segoe UI" panose="020B0502040204020203" pitchFamily="34" charset="0"/>
            </a:endParaRPr>
          </a:p>
          <a:p>
            <a:pPr marL="0" indent="0" algn="l" rtl="0">
              <a:lnSpc>
                <a:spcPct val="100000"/>
              </a:lnSpc>
              <a:spcBef>
                <a:spcPts val="0"/>
              </a:spcBef>
              <a:buNone/>
            </a:pPr>
            <a:r>
              <a:rPr lang="fr-ca" sz="1400" b="0" i="0" u="none" baseline="0" dirty="0">
                <a:latin typeface="Segoe UI" panose="020B0502040204020203" pitchFamily="34" charset="0"/>
                <a:ea typeface="Segoe UI" panose="020B0502040204020203" pitchFamily="34" charset="0"/>
                <a:cs typeface="Segoe UI" panose="020B0502040204020203" pitchFamily="34" charset="0"/>
              </a:rPr>
              <a:t>Membre affilié : </a:t>
            </a:r>
            <a:r>
              <a:rPr lang="fr-ca" sz="1400" b="0" i="0" u="none" baseline="0" dirty="0" err="1">
                <a:latin typeface="Segoe UI" panose="020B0502040204020203" pitchFamily="34" charset="0"/>
                <a:ea typeface="Segoe UI" panose="020B0502040204020203" pitchFamily="34" charset="0"/>
                <a:cs typeface="Segoe UI" panose="020B0502040204020203" pitchFamily="34" charset="0"/>
              </a:rPr>
              <a:t>BioCanRx</a:t>
            </a:r>
            <a:endParaRPr lang="fr-ca" sz="1400" dirty="0">
              <a:latin typeface="Segoe UI" panose="020B0502040204020203" pitchFamily="34" charset="0"/>
              <a:ea typeface="Segoe UI" panose="020B0502040204020203" pitchFamily="34" charset="0"/>
              <a:cs typeface="Segoe UI" panose="020B0502040204020203" pitchFamily="34" charset="0"/>
            </a:endParaRPr>
          </a:p>
        </p:txBody>
      </p:sp>
      <p:sp>
        <p:nvSpPr>
          <p:cNvPr id="2" name="TextBox 1"/>
          <p:cNvSpPr txBox="1"/>
          <p:nvPr/>
        </p:nvSpPr>
        <p:spPr>
          <a:xfrm>
            <a:off x="822037" y="5824393"/>
            <a:ext cx="9941631" cy="276999"/>
          </a:xfrm>
          <a:prstGeom prst="rect">
            <a:avLst/>
          </a:prstGeom>
          <a:noFill/>
        </p:spPr>
        <p:txBody>
          <a:bodyPr wrap="square" rtlCol="0">
            <a:spAutoFit/>
          </a:bodyPr>
          <a:lstStyle/>
          <a:p>
            <a:pPr algn="l" rtl="0"/>
            <a:r>
              <a:rPr lang="fr-ca" sz="1200" b="0" i="1" u="none" kern="1400" baseline="0" dirty="0">
                <a:latin typeface="Segoe UI" panose="020B0502040204020203" pitchFamily="34" charset="0"/>
                <a:ea typeface="Segoe UI" panose="020B0502040204020203" pitchFamily="34" charset="0"/>
                <a:cs typeface="Segoe UI" panose="020B0502040204020203" pitchFamily="34" charset="0"/>
              </a:rPr>
              <a:t>*Le 3 février 2020, la Société canadienne du cancer et </a:t>
            </a:r>
            <a:r>
              <a:rPr lang="fr-ca" sz="1200" i="1" kern="1400" dirty="0">
                <a:latin typeface="Segoe UI" panose="020B0502040204020203" pitchFamily="34" charset="0"/>
                <a:cs typeface="Segoe UI" panose="020B0502040204020203" pitchFamily="34" charset="0"/>
              </a:rPr>
              <a:t>Cancer de la </a:t>
            </a:r>
            <a:r>
              <a:rPr lang="fr-CA" sz="1200" i="1" kern="1400" dirty="0">
                <a:latin typeface="Segoe UI" panose="020B0502040204020203" pitchFamily="34" charset="0"/>
                <a:cs typeface="Segoe UI" panose="020B0502040204020203" pitchFamily="34" charset="0"/>
              </a:rPr>
              <a:t>P</a:t>
            </a:r>
            <a:r>
              <a:rPr lang="fr-ca" sz="1200" i="1" kern="1400" dirty="0">
                <a:latin typeface="Segoe UI" panose="020B0502040204020203" pitchFamily="34" charset="0"/>
                <a:cs typeface="Segoe UI" panose="020B0502040204020203" pitchFamily="34" charset="0"/>
              </a:rPr>
              <a:t>rostate Canada </a:t>
            </a:r>
            <a:r>
              <a:rPr lang="fr-ca" sz="1200" b="0" i="1" u="none" kern="1400" baseline="0" dirty="0">
                <a:latin typeface="Segoe UI" panose="020B0502040204020203" pitchFamily="34" charset="0"/>
                <a:ea typeface="Segoe UI" panose="020B0502040204020203" pitchFamily="34" charset="0"/>
                <a:cs typeface="Segoe UI" panose="020B0502040204020203" pitchFamily="34" charset="0"/>
              </a:rPr>
              <a:t>ont fusionné leurs activités.</a:t>
            </a:r>
          </a:p>
        </p:txBody>
      </p:sp>
    </p:spTree>
    <p:extLst>
      <p:ext uri="{BB962C8B-B14F-4D97-AF65-F5344CB8AC3E}">
        <p14:creationId xmlns:p14="http://schemas.microsoft.com/office/powerpoint/2010/main" val="137909318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7"/>
          <p:cNvSpPr>
            <a:spLocks noGrp="1" noChangeArrowheads="1"/>
          </p:cNvSpPr>
          <p:nvPr>
            <p:ph idx="1"/>
          </p:nvPr>
        </p:nvSpPr>
        <p:spPr/>
        <p:txBody>
          <a:bodyPr/>
          <a:lstStyle/>
          <a:p>
            <a:pPr algn="l" rtl="0"/>
            <a:r>
              <a:rPr lang="fr-ca" b="0" i="0" u="none" baseline="0" dirty="0"/>
              <a:t>Quantifie et définit les investissements dans la recherche sur le cancer au Canada, effectués par des organismes gouvernementaux ou bénévoles, sous la forme d</a:t>
            </a:r>
            <a:r>
              <a:rPr lang="fr-CA" b="0" i="0" u="none" baseline="0" dirty="0"/>
              <a:t>’</a:t>
            </a:r>
            <a:r>
              <a:rPr lang="fr-ca" b="0" i="0" u="none" baseline="0" dirty="0"/>
              <a:t>un rapport annuel destiné aux membres de l</a:t>
            </a:r>
            <a:r>
              <a:rPr lang="fr-CA" b="0" i="0" u="none" baseline="0" dirty="0"/>
              <a:t>’</a:t>
            </a:r>
            <a:r>
              <a:rPr lang="fr-ca" b="0" i="0" u="none" baseline="0" dirty="0"/>
              <a:t>Alliance et du public.</a:t>
            </a:r>
          </a:p>
          <a:p>
            <a:pPr algn="l" rtl="0"/>
            <a:r>
              <a:rPr lang="fr-ca" b="0" i="0" u="none" baseline="0" dirty="0"/>
              <a:t>Contribue à cerner les lacunes importantes et les possibilités en matière de recherche sur le cancer.</a:t>
            </a:r>
          </a:p>
          <a:p>
            <a:pPr algn="l" rtl="0"/>
            <a:r>
              <a:rPr lang="fr-ca" b="0" i="0" u="none" baseline="0" dirty="0"/>
              <a:t>Facilite la planification des activités de la stratégie pancanadienne de recherche sur le cancer.</a:t>
            </a:r>
          </a:p>
        </p:txBody>
      </p:sp>
      <p:sp>
        <p:nvSpPr>
          <p:cNvPr id="12290" name="Rectangle 6"/>
          <p:cNvSpPr>
            <a:spLocks noGrp="1" noChangeArrowheads="1"/>
          </p:cNvSpPr>
          <p:nvPr>
            <p:ph type="title"/>
          </p:nvPr>
        </p:nvSpPr>
        <p:spPr/>
        <p:txBody>
          <a:bodyPr>
            <a:normAutofit fontScale="90000"/>
          </a:bodyPr>
          <a:lstStyle/>
          <a:p>
            <a:pPr algn="l" rtl="0"/>
            <a:r>
              <a:rPr lang="fr-ca" b="0" i="0" u="none" baseline="0"/>
              <a:t>Enquête canadienne sur la recherche sur le cancer (ECRC)</a:t>
            </a:r>
          </a:p>
        </p:txBody>
      </p:sp>
      <p:sp>
        <p:nvSpPr>
          <p:cNvPr id="12292" name="Slide Number Placeholder 5"/>
          <p:cNvSpPr>
            <a:spLocks noGrp="1"/>
          </p:cNvSpPr>
          <p:nvPr>
            <p:ph type="sldNum" sz="quarter" idx="4"/>
          </p:nvPr>
        </p:nvSpPr>
        <p:spPr/>
        <p:txBody>
          <a:bodyPr/>
          <a:lstStyle>
            <a:defPPr>
              <a:defRPr lang="fr-ca"/>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0"/>
            <a:fld id="{BC84C3AD-2DB4-48D4-97A7-87626E2C668C}" type="slidenum">
              <a:rPr/>
              <a:pPr/>
              <a:t>6</a:t>
            </a:fld>
            <a:endParaRPr lang="fr-ca"/>
          </a:p>
        </p:txBody>
      </p:sp>
    </p:spTree>
    <p:extLst>
      <p:ext uri="{BB962C8B-B14F-4D97-AF65-F5344CB8AC3E}">
        <p14:creationId xmlns:p14="http://schemas.microsoft.com/office/powerpoint/2010/main" val="36131090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5"/>
          <p:cNvSpPr>
            <a:spLocks noGrp="1" noChangeArrowheads="1"/>
          </p:cNvSpPr>
          <p:nvPr>
            <p:ph idx="1"/>
          </p:nvPr>
        </p:nvSpPr>
        <p:spPr/>
        <p:txBody>
          <a:bodyPr>
            <a:normAutofit fontScale="92500" lnSpcReduction="10000"/>
          </a:bodyPr>
          <a:lstStyle/>
          <a:p>
            <a:pPr algn="l" rtl="0"/>
            <a:r>
              <a:rPr lang="fr-ca" dirty="0"/>
              <a:t>La classification CSO </a:t>
            </a:r>
            <a:r>
              <a:rPr lang="fr-ca" b="0" i="0" u="none" baseline="0" dirty="0"/>
              <a:t>(</a:t>
            </a:r>
            <a:r>
              <a:rPr lang="fr-ca" b="0" i="1" u="none" baseline="0" dirty="0"/>
              <a:t>Common Scientific </a:t>
            </a:r>
            <a:r>
              <a:rPr lang="fr-ca" b="0" i="1" u="none" baseline="0" dirty="0" err="1"/>
              <a:t>Outline</a:t>
            </a:r>
            <a:r>
              <a:rPr lang="fr-ca" b="0" i="0" u="none" baseline="0" dirty="0"/>
              <a:t>, ou Classification scientifique commune), utilisée par l</a:t>
            </a:r>
            <a:r>
              <a:rPr lang="fr-CA" b="0" i="0" u="none" baseline="0" dirty="0"/>
              <a:t>’</a:t>
            </a:r>
            <a:r>
              <a:rPr lang="fr-ca" b="0" i="0" u="none" baseline="0" dirty="0"/>
              <a:t>International Cancer </a:t>
            </a:r>
            <a:r>
              <a:rPr lang="fr-ca" b="0" i="0" u="none" baseline="0" dirty="0" err="1"/>
              <a:t>Research</a:t>
            </a:r>
            <a:r>
              <a:rPr lang="fr-ca" b="0" i="0" u="none" baseline="0" dirty="0"/>
              <a:t> Partnership (ICRP), sert de cadre principal de classification. Elle est articulée en six catégories générales d</a:t>
            </a:r>
            <a:r>
              <a:rPr lang="fr-CA" b="0" i="0" u="none" baseline="0" dirty="0"/>
              <a:t>’</a:t>
            </a:r>
            <a:r>
              <a:rPr lang="fr-ca" b="0" i="0" u="none" baseline="0" dirty="0"/>
              <a:t>intérêt scientifique : Biologie, Étiologie, Prévention, Dépistage précoce, diagnostic et pronostic, Traitement, et Lutte contre le cancer, survie et analyse de résultats.</a:t>
            </a:r>
          </a:p>
          <a:p>
            <a:pPr algn="l" rtl="0"/>
            <a:r>
              <a:rPr lang="fr-ca" b="0" i="0" u="none" baseline="0" dirty="0"/>
              <a:t>Lorsque plus d</a:t>
            </a:r>
            <a:r>
              <a:rPr lang="fr-CA" b="0" i="0" u="none" baseline="0" dirty="0"/>
              <a:t>’</a:t>
            </a:r>
            <a:r>
              <a:rPr lang="fr-ca" b="0" i="0" u="none" baseline="0" dirty="0"/>
              <a:t>un code de la classification CSO est attribué à un projet donné, le budget est réparti à parts égales entre les codes.</a:t>
            </a:r>
          </a:p>
          <a:p>
            <a:pPr algn="l" rtl="0"/>
            <a:r>
              <a:rPr lang="fr-ca" b="0" i="0" u="none" baseline="0" dirty="0"/>
              <a:t>Deux personnes attribuent des codes à tous les projets, chacune de leur côté, et se rencontrent ensuite pour discuter des divergences et convenir des codes définitifs.</a:t>
            </a:r>
          </a:p>
        </p:txBody>
      </p:sp>
      <p:sp>
        <p:nvSpPr>
          <p:cNvPr id="13314" name="Rectangle 4"/>
          <p:cNvSpPr>
            <a:spLocks noGrp="1" noChangeArrowheads="1"/>
          </p:cNvSpPr>
          <p:nvPr>
            <p:ph type="title"/>
          </p:nvPr>
        </p:nvSpPr>
        <p:spPr/>
        <p:txBody>
          <a:bodyPr>
            <a:normAutofit fontScale="90000"/>
          </a:bodyPr>
          <a:lstStyle/>
          <a:p>
            <a:pPr algn="l" rtl="0"/>
            <a:r>
              <a:rPr lang="fr-ca" b="0" i="0" u="none" baseline="0"/>
              <a:t>Classification des projets – Domaines scientifiques</a:t>
            </a:r>
          </a:p>
        </p:txBody>
      </p:sp>
      <p:sp>
        <p:nvSpPr>
          <p:cNvPr id="13316" name="Slide Number Placeholder 5"/>
          <p:cNvSpPr>
            <a:spLocks noGrp="1"/>
          </p:cNvSpPr>
          <p:nvPr>
            <p:ph type="sldNum" sz="quarter" idx="4"/>
          </p:nvPr>
        </p:nvSpPr>
        <p:spPr/>
        <p:txBody>
          <a:bodyPr/>
          <a:lstStyle>
            <a:defPPr>
              <a:defRPr lang="fr-ca"/>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0"/>
            <a:fld id="{BC84C3AD-2DB4-48D4-97A7-87626E2C668C}" type="slidenum">
              <a:rPr/>
              <a:pPr/>
              <a:t>7</a:t>
            </a:fld>
            <a:endParaRPr lang="fr-ca"/>
          </a:p>
        </p:txBody>
      </p:sp>
    </p:spTree>
    <p:extLst>
      <p:ext uri="{BB962C8B-B14F-4D97-AF65-F5344CB8AC3E}">
        <p14:creationId xmlns:p14="http://schemas.microsoft.com/office/powerpoint/2010/main" val="271663879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5"/>
          <p:cNvSpPr>
            <a:spLocks noGrp="1" noChangeArrowheads="1"/>
          </p:cNvSpPr>
          <p:nvPr>
            <p:ph idx="1"/>
          </p:nvPr>
        </p:nvSpPr>
        <p:spPr/>
        <p:txBody>
          <a:bodyPr>
            <a:normAutofit fontScale="92500" lnSpcReduction="10000"/>
          </a:bodyPr>
          <a:lstStyle/>
          <a:p>
            <a:pPr algn="l" rtl="0"/>
            <a:r>
              <a:rPr lang="fr-ca" b="0" i="0" u="none" baseline="0" dirty="0"/>
              <a:t>La Classification statistique internationale des maladies et des problèmes de santé connexes (CIM-10), version 2016, est la norme mondiale coordonnée par l</a:t>
            </a:r>
            <a:r>
              <a:rPr lang="fr-CA" b="0" i="0" u="none" baseline="0" dirty="0"/>
              <a:t>’</a:t>
            </a:r>
            <a:r>
              <a:rPr lang="fr-ca" b="0" i="0" u="none" baseline="0" dirty="0"/>
              <a:t>Organisation mondiale de la Santé qui sert à classer les sièges de cancer.</a:t>
            </a:r>
          </a:p>
          <a:p>
            <a:pPr algn="l" rtl="0"/>
            <a:r>
              <a:rPr lang="fr-ca" b="0" i="0" u="none" baseline="0" dirty="0"/>
              <a:t>Les codes sont attribués en fonction des sièges de cancer mentionnés par les chercheurs dans les descriptions de proje</a:t>
            </a:r>
            <a:r>
              <a:rPr lang="fr-CA" b="0" i="0" u="none" baseline="0" dirty="0"/>
              <a:t>t</a:t>
            </a:r>
            <a:r>
              <a:rPr lang="fr-ca" b="0" i="0" u="none" baseline="0" dirty="0"/>
              <a:t>. </a:t>
            </a:r>
          </a:p>
          <a:p>
            <a:pPr algn="l" rtl="0"/>
            <a:r>
              <a:rPr lang="fr-ca" b="0" i="0" u="none" baseline="0" dirty="0"/>
              <a:t>Les projets peuvent porter sur plusieurs sièges de cancer; la somme des affectations budgétaires correspond alors à la totalité du budget.</a:t>
            </a:r>
          </a:p>
          <a:p>
            <a:pPr algn="l" rtl="0"/>
            <a:r>
              <a:rPr lang="fr-ca" b="0" i="0" u="none" baseline="0" dirty="0"/>
              <a:t>Lorsqu</a:t>
            </a:r>
            <a:r>
              <a:rPr lang="fr-CA" b="0" i="0" u="none" baseline="0" dirty="0"/>
              <a:t>’</a:t>
            </a:r>
            <a:r>
              <a:rPr lang="fr-ca" b="0" i="0" u="none" baseline="0" dirty="0"/>
              <a:t>un projet porte sur de nombreux sièges de cancer, on lui attribue le </a:t>
            </a:r>
            <a:r>
              <a:rPr lang="fr-ca" dirty="0"/>
              <a:t>code « propre à aucun siège en particulier/tous </a:t>
            </a:r>
            <a:r>
              <a:rPr lang="fr-ca" b="0" i="0" u="none" baseline="0" dirty="0"/>
              <a:t>les sièges de cancer ».</a:t>
            </a:r>
          </a:p>
        </p:txBody>
      </p:sp>
      <p:sp>
        <p:nvSpPr>
          <p:cNvPr id="14338" name="Rectangle 4"/>
          <p:cNvSpPr>
            <a:spLocks noGrp="1" noChangeArrowheads="1"/>
          </p:cNvSpPr>
          <p:nvPr>
            <p:ph type="title"/>
          </p:nvPr>
        </p:nvSpPr>
        <p:spPr/>
        <p:txBody>
          <a:bodyPr>
            <a:normAutofit fontScale="90000"/>
          </a:bodyPr>
          <a:lstStyle/>
          <a:p>
            <a:pPr algn="l" rtl="0"/>
            <a:r>
              <a:rPr lang="fr-ca" b="0" i="0" u="none" baseline="0" dirty="0"/>
              <a:t>Classification des projets – Sièges de cancer</a:t>
            </a:r>
            <a:endParaRPr lang="fr-ca" dirty="0"/>
          </a:p>
        </p:txBody>
      </p:sp>
      <p:sp>
        <p:nvSpPr>
          <p:cNvPr id="14340" name="Slide Number Placeholder 5"/>
          <p:cNvSpPr>
            <a:spLocks noGrp="1"/>
          </p:cNvSpPr>
          <p:nvPr>
            <p:ph type="sldNum" sz="quarter" idx="4"/>
          </p:nvPr>
        </p:nvSpPr>
        <p:spPr/>
        <p:txBody>
          <a:bodyPr/>
          <a:lstStyle>
            <a:defPPr>
              <a:defRPr lang="fr-ca"/>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0"/>
            <a:fld id="{BC84C3AD-2DB4-48D4-97A7-87626E2C668C}" type="slidenum">
              <a:rPr/>
              <a:pPr/>
              <a:t>8</a:t>
            </a:fld>
            <a:endParaRPr lang="fr-ca" dirty="0"/>
          </a:p>
        </p:txBody>
      </p:sp>
    </p:spTree>
    <p:extLst>
      <p:ext uri="{BB962C8B-B14F-4D97-AF65-F5344CB8AC3E}">
        <p14:creationId xmlns:p14="http://schemas.microsoft.com/office/powerpoint/2010/main" val="68087142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5"/>
          <p:cNvSpPr>
            <a:spLocks noGrp="1" noChangeArrowheads="1"/>
          </p:cNvSpPr>
          <p:nvPr>
            <p:ph idx="1"/>
          </p:nvPr>
        </p:nvSpPr>
        <p:spPr/>
        <p:txBody>
          <a:bodyPr>
            <a:normAutofit fontScale="77500" lnSpcReduction="20000"/>
          </a:bodyPr>
          <a:lstStyle/>
          <a:p>
            <a:pPr algn="l" rtl="0"/>
            <a:r>
              <a:rPr lang="fr-ca" b="0" i="0" u="none" baseline="0" dirty="0"/>
              <a:t>Comprend plus de 26 000 projets financés au cours des années civiles 2005 à 2018 par 43 </a:t>
            </a:r>
            <a:r>
              <a:rPr lang="fr-ca" dirty="0"/>
              <a:t>organismes</a:t>
            </a:r>
            <a:r>
              <a:rPr lang="fr-CA" dirty="0"/>
              <a:t>/programmes </a:t>
            </a:r>
            <a:r>
              <a:rPr lang="fr-ca" dirty="0"/>
              <a:t>gouvernementaux </a:t>
            </a:r>
            <a:r>
              <a:rPr lang="fr-ca" b="0" i="0" u="none" baseline="0" dirty="0"/>
              <a:t>et du secteur bénévole au Canada (soit 30 membres de l</a:t>
            </a:r>
            <a:r>
              <a:rPr lang="fr-CA" b="0" i="0" u="none" baseline="0" dirty="0"/>
              <a:t>’</a:t>
            </a:r>
            <a:r>
              <a:rPr lang="fr-ca" b="0" i="0" u="none" baseline="0" dirty="0"/>
              <a:t>ACRC et 13 organismes/programmes non membres). Les projets ont fait l</a:t>
            </a:r>
            <a:r>
              <a:rPr lang="fr-CA" b="0" i="0" u="none" baseline="0" dirty="0"/>
              <a:t>’</a:t>
            </a:r>
            <a:r>
              <a:rPr lang="fr-ca" b="0" i="0" u="none" baseline="0" dirty="0"/>
              <a:t>objet d</a:t>
            </a:r>
            <a:r>
              <a:rPr lang="fr-CA" b="0" i="0" u="none" baseline="0" dirty="0"/>
              <a:t>’</a:t>
            </a:r>
            <a:r>
              <a:rPr lang="fr-ca" b="0" i="0" u="none" baseline="0" dirty="0"/>
              <a:t>une certaine forme d</a:t>
            </a:r>
            <a:r>
              <a:rPr lang="fr-CA" b="0" i="0" u="none" baseline="0" dirty="0"/>
              <a:t>’</a:t>
            </a:r>
            <a:r>
              <a:rPr lang="fr-ca" b="0" i="0" u="none" baseline="0" dirty="0"/>
              <a:t>évaluation par les pairs.</a:t>
            </a:r>
          </a:p>
          <a:p>
            <a:pPr algn="l" rtl="0"/>
            <a:r>
              <a:rPr lang="fr-ca" b="0" i="0" u="none" baseline="0" dirty="0"/>
              <a:t>Les investissements dans la recherche ont été calculés au prorata et se rapportent aux sommes réellement versées au cours des 14 années, et non aux engagements financiers.</a:t>
            </a:r>
          </a:p>
          <a:p>
            <a:pPr algn="l" rtl="0"/>
            <a:r>
              <a:rPr lang="fr-ca" b="0" i="0" u="none" baseline="0" dirty="0"/>
              <a:t>Selon les estimations, l</a:t>
            </a:r>
            <a:r>
              <a:rPr lang="fr-CA" b="0" i="0" u="none" baseline="0" dirty="0"/>
              <a:t>’</a:t>
            </a:r>
            <a:r>
              <a:rPr lang="fr-ca" b="0" i="0" u="none" baseline="0" dirty="0"/>
              <a:t>enquête porte sur la plupart des subventions de recherche accordées dans le cadre de programmes de financement officiels évalués par les pairs et sur environ 60 à 80 % de toutes les sources de financement de la recherche sur le cancer au Canada.</a:t>
            </a:r>
          </a:p>
          <a:p>
            <a:pPr algn="l" rtl="0"/>
            <a:r>
              <a:rPr lang="fr-ca" b="0" i="0" u="none" baseline="0" dirty="0"/>
              <a:t>Le présent diaporama met en lumière des données de l</a:t>
            </a:r>
            <a:r>
              <a:rPr lang="fr-CA" b="0" i="0" u="none" baseline="0" dirty="0"/>
              <a:t>’</a:t>
            </a:r>
            <a:r>
              <a:rPr lang="fr-ca" b="0" i="0" u="none" baseline="0" dirty="0"/>
              <a:t>année 2018, mais offre aussi des comparaisons portant sur les dix dernières années, plus particulièrement les années 2010 (il y a dix ans) et 2014 (il y a cinq ans).</a:t>
            </a:r>
            <a:endParaRPr lang="fr-ca" dirty="0"/>
          </a:p>
        </p:txBody>
      </p:sp>
      <p:sp>
        <p:nvSpPr>
          <p:cNvPr id="15362" name="Rectangle 4"/>
          <p:cNvSpPr>
            <a:spLocks noGrp="1" noChangeArrowheads="1"/>
          </p:cNvSpPr>
          <p:nvPr>
            <p:ph type="title"/>
          </p:nvPr>
        </p:nvSpPr>
        <p:spPr/>
        <p:txBody>
          <a:bodyPr/>
          <a:lstStyle/>
          <a:p>
            <a:pPr algn="l" rtl="0"/>
            <a:r>
              <a:rPr lang="fr-ca" b="0" i="0" u="none" baseline="0"/>
              <a:t>Portée du rapport</a:t>
            </a:r>
            <a:endParaRPr lang="fr-ca" dirty="0"/>
          </a:p>
        </p:txBody>
      </p:sp>
      <p:sp>
        <p:nvSpPr>
          <p:cNvPr id="15364" name="Slide Number Placeholder 5"/>
          <p:cNvSpPr>
            <a:spLocks noGrp="1"/>
          </p:cNvSpPr>
          <p:nvPr>
            <p:ph type="sldNum" sz="quarter" idx="4"/>
          </p:nvPr>
        </p:nvSpPr>
        <p:spPr/>
        <p:txBody>
          <a:bodyPr/>
          <a:lstStyle>
            <a:defPPr>
              <a:defRPr lang="fr-ca"/>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0"/>
            <a:fld id="{BC84C3AD-2DB4-48D4-97A7-87626E2C668C}" type="slidenum">
              <a:rPr/>
              <a:pPr/>
              <a:t>9</a:t>
            </a:fld>
            <a:endParaRPr lang="fr-ca"/>
          </a:p>
        </p:txBody>
      </p:sp>
    </p:spTree>
    <p:extLst>
      <p:ext uri="{BB962C8B-B14F-4D97-AF65-F5344CB8AC3E}">
        <p14:creationId xmlns:p14="http://schemas.microsoft.com/office/powerpoint/2010/main" val="1748132958"/>
      </p:ext>
    </p:extLst>
  </p:cSld>
  <p:clrMapOvr>
    <a:masterClrMapping/>
  </p:clrMapOvr>
  <p:transition/>
</p:sld>
</file>

<file path=ppt/theme/theme1.xml><?xml version="1.0" encoding="utf-8"?>
<a:theme xmlns:a="http://schemas.openxmlformats.org/drawingml/2006/main" name="Office Theme">
  <a:themeElements>
    <a:clrScheme name="Custom 11">
      <a:dk1>
        <a:srgbClr val="404040"/>
      </a:dk1>
      <a:lt1>
        <a:sysClr val="window" lastClr="FFFFFF"/>
      </a:lt1>
      <a:dk2>
        <a:srgbClr val="404040"/>
      </a:dk2>
      <a:lt2>
        <a:srgbClr val="FFFFFF"/>
      </a:lt2>
      <a:accent1>
        <a:srgbClr val="00487F"/>
      </a:accent1>
      <a:accent2>
        <a:srgbClr val="FDBC5F"/>
      </a:accent2>
      <a:accent3>
        <a:srgbClr val="4472C4"/>
      </a:accent3>
      <a:accent4>
        <a:srgbClr val="F37321"/>
      </a:accent4>
      <a:accent5>
        <a:srgbClr val="0FAE84"/>
      </a:accent5>
      <a:accent6>
        <a:srgbClr val="6E93B7"/>
      </a:accent6>
      <a:hlink>
        <a:srgbClr val="00487F"/>
      </a:hlink>
      <a:folHlink>
        <a:srgbClr val="00487F"/>
      </a:folHlink>
    </a:clrScheme>
    <a:fontScheme name="Custom 2">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795</TotalTime>
  <Words>3493</Words>
  <Application>Microsoft Office PowerPoint</Application>
  <PresentationFormat>Widescreen</PresentationFormat>
  <Paragraphs>505</Paragraphs>
  <Slides>40</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Century Gothic</vt:lpstr>
      <vt:lpstr>Georgia</vt:lpstr>
      <vt:lpstr>Gill Sans</vt:lpstr>
      <vt:lpstr>Segoe Pro</vt:lpstr>
      <vt:lpstr>Segoe UI</vt:lpstr>
      <vt:lpstr>Wingdings</vt:lpstr>
      <vt:lpstr>Office Theme</vt:lpstr>
      <vt:lpstr>Investissements dans la recherche sur le cancer au Canada, 2018</vt:lpstr>
      <vt:lpstr>Liste des diapositives par ordre numérique</vt:lpstr>
      <vt:lpstr>Introduction</vt:lpstr>
      <vt:lpstr>Depuis 2005…</vt:lpstr>
      <vt:lpstr>Membres</vt:lpstr>
      <vt:lpstr>Enquête canadienne sur la recherche sur le cancer (ECRC)</vt:lpstr>
      <vt:lpstr>Classification des projets – Domaines scientifiques</vt:lpstr>
      <vt:lpstr>Classification des projets – Sièges de cancer</vt:lpstr>
      <vt:lpstr>Portée du rapport</vt:lpstr>
      <vt:lpstr>Organismes participants</vt:lpstr>
      <vt:lpstr>Conventions d’établissement dE rapport</vt:lpstr>
      <vt:lpstr>A1. Investissements globaux – Points saillants pour 2018</vt:lpstr>
      <vt:lpstr>A2. Investissements globaux – Points saillants pour 2018</vt:lpstr>
      <vt:lpstr>PowerPoint Presentation</vt:lpstr>
      <vt:lpstr>PowerPoint Presentation</vt:lpstr>
      <vt:lpstr>PowerPoint Presentation</vt:lpstr>
      <vt:lpstr>PowerPoint Presentation</vt:lpstr>
      <vt:lpstr>PowerPoint Presentation</vt:lpstr>
      <vt:lpstr>B1. Domaines scientifiques/classification CSO – Points saillants</vt:lpstr>
      <vt:lpstr>PowerPoint Presentation</vt:lpstr>
      <vt:lpstr>PowerPoint Presentation</vt:lpstr>
      <vt:lpstr>C1. Sièges de cancer – Points saillants</vt:lpstr>
      <vt:lpstr>PowerPoint Presentation</vt:lpstr>
      <vt:lpstr>PowerPoint Presentation</vt:lpstr>
      <vt:lpstr>D1. Mécanismes de financement – Points saillants</vt:lpstr>
      <vt:lpstr>D2. Mécanismes de financement – Points saillants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Information supplémentaire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Badovinac</dc:creator>
  <cp:lastModifiedBy>Kimberly Badovinac</cp:lastModifiedBy>
  <cp:revision>90</cp:revision>
  <dcterms:created xsi:type="dcterms:W3CDTF">2019-03-06T10:58:11Z</dcterms:created>
  <dcterms:modified xsi:type="dcterms:W3CDTF">2020-08-25T19:47:22Z</dcterms:modified>
</cp:coreProperties>
</file>